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8288000" cy="10287000"/>
  <p:notesSz cx="6858000" cy="9144000"/>
  <p:embeddedFontLst>
    <p:embeddedFont>
      <p:font typeface="Arimo" panose="020B0604020202020204" charset="0"/>
      <p:regular r:id="rId60"/>
    </p:embeddedFont>
    <p:embeddedFont>
      <p:font typeface="Roboto Bold" panose="020B0604020202020204" charset="0"/>
      <p:regular r:id="rId61"/>
    </p:embeddedFont>
    <p:embeddedFont>
      <p:font typeface="Articulat" panose="020B0604020202020204" charset="0"/>
      <p:regular r:id="rId62"/>
    </p:embeddedFont>
    <p:embeddedFont>
      <p:font typeface="Gordita Bold" panose="020B0604020202020204" charset="0"/>
      <p:regular r:id="rId63"/>
    </p:embeddedFont>
    <p:embeddedFont>
      <p:font typeface="Roboto" panose="020B0604020202020204" charset="0"/>
      <p:regular r:id="rId64"/>
    </p:embeddedFont>
    <p:embeddedFont>
      <p:font typeface="Calibri" panose="020F0502020204030204" pitchFamily="34" charset="0"/>
      <p:regular r:id="rId65"/>
      <p:bold r:id="rId66"/>
      <p:italic r:id="rId67"/>
      <p:boldItalic r:id="rId68"/>
    </p:embeddedFont>
    <p:embeddedFont>
      <p:font typeface="Articulat Bold" panose="020B0604020202020204" charset="0"/>
      <p:regular r:id="rId69"/>
    </p:embeddedFont>
    <p:embeddedFont>
      <p:font typeface="Arimo Italics" panose="020B0604020202020204" charset="0"/>
      <p:regular r:id="rId70"/>
    </p:embeddedFont>
    <p:embeddedFont>
      <p:font typeface="Arimo Bold" panose="020B0604020202020204" charset="0"/>
      <p:regular r:id="rId71"/>
    </p:embeddedFont>
    <p:embeddedFont>
      <p:font typeface="Articulat Italics" panose="020B0604020202020204" charset="0"/>
      <p:regular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74" d="100"/>
          <a:sy n="74" d="100"/>
        </p:scale>
        <p:origin x="4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4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4244179" cy="10287000"/>
            <a:chOff x="0" y="0"/>
            <a:chExt cx="8566047" cy="6186311"/>
          </a:xfrm>
        </p:grpSpPr>
        <p:sp>
          <p:nvSpPr>
            <p:cNvPr id="3" name="Freeform 3"/>
            <p:cNvSpPr/>
            <p:nvPr/>
          </p:nvSpPr>
          <p:spPr>
            <a:xfrm>
              <a:off x="0" y="0"/>
              <a:ext cx="8566047" cy="6186311"/>
            </a:xfrm>
            <a:custGeom>
              <a:avLst/>
              <a:gdLst/>
              <a:ahLst/>
              <a:cxnLst/>
              <a:rect l="l" t="t" r="r" b="b"/>
              <a:pathLst>
                <a:path w="8566047" h="6186311">
                  <a:moveTo>
                    <a:pt x="0" y="0"/>
                  </a:moveTo>
                  <a:lnTo>
                    <a:pt x="8566047" y="0"/>
                  </a:lnTo>
                  <a:lnTo>
                    <a:pt x="8566047" y="6186311"/>
                  </a:lnTo>
                  <a:lnTo>
                    <a:pt x="0" y="6186311"/>
                  </a:lnTo>
                  <a:close/>
                </a:path>
              </a:pathLst>
            </a:custGeom>
            <a:solidFill>
              <a:srgbClr val="CBDBDD">
                <a:alpha val="55686"/>
              </a:srgbClr>
            </a:solidFill>
          </p:spPr>
        </p:sp>
      </p:grpSp>
      <p:pic>
        <p:nvPicPr>
          <p:cNvPr id="4" name="Picture 4"/>
          <p:cNvPicPr>
            <a:picLocks noChangeAspect="1"/>
          </p:cNvPicPr>
          <p:nvPr/>
        </p:nvPicPr>
        <p:blipFill>
          <a:blip r:embed="rId2"/>
          <a:srcRect l="29933" r="25606" b="433"/>
          <a:stretch>
            <a:fillRect/>
          </a:stretch>
        </p:blipFill>
        <p:spPr>
          <a:xfrm>
            <a:off x="4354393" y="0"/>
            <a:ext cx="4162762" cy="5970203"/>
          </a:xfrm>
          <a:prstGeom prst="rect">
            <a:avLst/>
          </a:prstGeom>
        </p:spPr>
      </p:pic>
      <p:grpSp>
        <p:nvGrpSpPr>
          <p:cNvPr id="5" name="Group 5"/>
          <p:cNvGrpSpPr/>
          <p:nvPr/>
        </p:nvGrpSpPr>
        <p:grpSpPr>
          <a:xfrm>
            <a:off x="0" y="4797787"/>
            <a:ext cx="4354393" cy="5489213"/>
            <a:chOff x="0" y="0"/>
            <a:chExt cx="2618609" cy="3301058"/>
          </a:xfrm>
        </p:grpSpPr>
        <p:sp>
          <p:nvSpPr>
            <p:cNvPr id="6" name="Freeform 6"/>
            <p:cNvSpPr/>
            <p:nvPr/>
          </p:nvSpPr>
          <p:spPr>
            <a:xfrm>
              <a:off x="0" y="0"/>
              <a:ext cx="2618609" cy="3301057"/>
            </a:xfrm>
            <a:custGeom>
              <a:avLst/>
              <a:gdLst/>
              <a:ahLst/>
              <a:cxnLst/>
              <a:rect l="l" t="t" r="r" b="b"/>
              <a:pathLst>
                <a:path w="2618609" h="3301057">
                  <a:moveTo>
                    <a:pt x="0" y="0"/>
                  </a:moveTo>
                  <a:lnTo>
                    <a:pt x="2618609" y="0"/>
                  </a:lnTo>
                  <a:lnTo>
                    <a:pt x="2618609" y="3301057"/>
                  </a:lnTo>
                  <a:lnTo>
                    <a:pt x="0" y="3301057"/>
                  </a:lnTo>
                  <a:close/>
                </a:path>
              </a:pathLst>
            </a:custGeom>
            <a:solidFill>
              <a:srgbClr val="FF8210">
                <a:alpha val="45882"/>
              </a:srgbClr>
            </a:solidFill>
          </p:spPr>
        </p:sp>
      </p:grpSp>
      <p:pic>
        <p:nvPicPr>
          <p:cNvPr id="7" name="Picture 7"/>
          <p:cNvPicPr>
            <a:picLocks noChangeAspect="1"/>
          </p:cNvPicPr>
          <p:nvPr/>
        </p:nvPicPr>
        <p:blipFill>
          <a:blip r:embed="rId3">
            <a:alphaModFix amt="74000"/>
          </a:blip>
          <a:srcRect l="55257" r="21146" b="10071"/>
          <a:stretch>
            <a:fillRect/>
          </a:stretch>
        </p:blipFill>
        <p:spPr>
          <a:xfrm>
            <a:off x="14244179" y="0"/>
            <a:ext cx="4043821" cy="10287000"/>
          </a:xfrm>
          <a:prstGeom prst="rect">
            <a:avLst/>
          </a:prstGeom>
        </p:spPr>
      </p:pic>
      <p:grpSp>
        <p:nvGrpSpPr>
          <p:cNvPr id="8" name="Group 8"/>
          <p:cNvGrpSpPr/>
          <p:nvPr/>
        </p:nvGrpSpPr>
        <p:grpSpPr>
          <a:xfrm rot="-5400000">
            <a:off x="11220068" y="856636"/>
            <a:ext cx="3126780" cy="11009083"/>
            <a:chOff x="0" y="0"/>
            <a:chExt cx="2354580" cy="8290243"/>
          </a:xfrm>
        </p:grpSpPr>
        <p:sp>
          <p:nvSpPr>
            <p:cNvPr id="9" name="Freeform 9"/>
            <p:cNvSpPr/>
            <p:nvPr/>
          </p:nvSpPr>
          <p:spPr>
            <a:xfrm>
              <a:off x="0" y="0"/>
              <a:ext cx="2353310" cy="8290243"/>
            </a:xfrm>
            <a:custGeom>
              <a:avLst/>
              <a:gdLst/>
              <a:ahLst/>
              <a:cxnLst/>
              <a:rect l="l" t="t" r="r" b="b"/>
              <a:pathLst>
                <a:path w="2353310" h="8290243">
                  <a:moveTo>
                    <a:pt x="784860" y="8222933"/>
                  </a:moveTo>
                  <a:cubicBezTo>
                    <a:pt x="905510" y="8263573"/>
                    <a:pt x="1042670" y="8290243"/>
                    <a:pt x="1177290" y="8290243"/>
                  </a:cubicBezTo>
                  <a:cubicBezTo>
                    <a:pt x="1311910" y="8290243"/>
                    <a:pt x="1441450" y="8267383"/>
                    <a:pt x="1560830" y="8226743"/>
                  </a:cubicBezTo>
                  <a:cubicBezTo>
                    <a:pt x="1563370" y="8225473"/>
                    <a:pt x="1565910" y="8225473"/>
                    <a:pt x="1568450" y="8224203"/>
                  </a:cubicBezTo>
                  <a:cubicBezTo>
                    <a:pt x="2016760" y="8061643"/>
                    <a:pt x="2346960" y="7632383"/>
                    <a:pt x="2353310" y="7114052"/>
                  </a:cubicBezTo>
                  <a:lnTo>
                    <a:pt x="2353310" y="0"/>
                  </a:lnTo>
                  <a:lnTo>
                    <a:pt x="0" y="0"/>
                  </a:lnTo>
                  <a:lnTo>
                    <a:pt x="0" y="7108612"/>
                  </a:lnTo>
                  <a:cubicBezTo>
                    <a:pt x="6350" y="7634922"/>
                    <a:pt x="331470" y="8064183"/>
                    <a:pt x="784860" y="8222933"/>
                  </a:cubicBezTo>
                  <a:close/>
                </a:path>
              </a:pathLst>
            </a:custGeom>
            <a:solidFill>
              <a:srgbClr val="03989E"/>
            </a:solidFill>
          </p:spPr>
        </p:sp>
      </p:grpSp>
      <p:pic>
        <p:nvPicPr>
          <p:cNvPr id="10" name="Picture 10"/>
          <p:cNvPicPr>
            <a:picLocks noChangeAspect="1"/>
          </p:cNvPicPr>
          <p:nvPr/>
        </p:nvPicPr>
        <p:blipFill>
          <a:blip r:embed="rId4"/>
          <a:srcRect l="18457" r="37090"/>
          <a:stretch>
            <a:fillRect/>
          </a:stretch>
        </p:blipFill>
        <p:spPr>
          <a:xfrm>
            <a:off x="0" y="3158362"/>
            <a:ext cx="3972970" cy="5958507"/>
          </a:xfrm>
          <a:prstGeom prst="rect">
            <a:avLst/>
          </a:prstGeom>
        </p:spPr>
      </p:pic>
      <p:pic>
        <p:nvPicPr>
          <p:cNvPr id="11" name="Picture 11"/>
          <p:cNvPicPr>
            <a:picLocks noChangeAspect="1"/>
          </p:cNvPicPr>
          <p:nvPr/>
        </p:nvPicPr>
        <p:blipFill>
          <a:blip r:embed="rId5"/>
          <a:srcRect/>
          <a:stretch>
            <a:fillRect/>
          </a:stretch>
        </p:blipFill>
        <p:spPr>
          <a:xfrm>
            <a:off x="15569924" y="8589691"/>
            <a:ext cx="1392330" cy="1337217"/>
          </a:xfrm>
          <a:prstGeom prst="rect">
            <a:avLst/>
          </a:prstGeom>
        </p:spPr>
      </p:pic>
      <p:sp>
        <p:nvSpPr>
          <p:cNvPr id="12" name="TextBox 12"/>
          <p:cNvSpPr txBox="1"/>
          <p:nvPr/>
        </p:nvSpPr>
        <p:spPr>
          <a:xfrm>
            <a:off x="7581251" y="5007226"/>
            <a:ext cx="10706749" cy="2565028"/>
          </a:xfrm>
          <a:prstGeom prst="rect">
            <a:avLst/>
          </a:prstGeom>
        </p:spPr>
        <p:txBody>
          <a:bodyPr lIns="0" tIns="0" rIns="0" bIns="0" rtlCol="0" anchor="t">
            <a:spAutoFit/>
          </a:bodyPr>
          <a:lstStyle/>
          <a:p>
            <a:pPr>
              <a:lnSpc>
                <a:spcPts val="10345"/>
              </a:lnSpc>
            </a:pPr>
            <a:r>
              <a:rPr lang="en-US" sz="7389" spc="7">
                <a:solidFill>
                  <a:srgbClr val="FFDE59"/>
                </a:solidFill>
                <a:latin typeface="Gordita Bold"/>
              </a:rPr>
              <a:t>101 CRITICAL </a:t>
            </a:r>
          </a:p>
          <a:p>
            <a:pPr>
              <a:lnSpc>
                <a:spcPts val="10345"/>
              </a:lnSpc>
            </a:pPr>
            <a:r>
              <a:rPr lang="en-US" sz="7389" spc="7">
                <a:solidFill>
                  <a:srgbClr val="FFDE59"/>
                </a:solidFill>
                <a:latin typeface="Gordita Bold"/>
              </a:rPr>
              <a:t>DAYS OF SUMMER</a:t>
            </a:r>
          </a:p>
        </p:txBody>
      </p:sp>
      <p:sp>
        <p:nvSpPr>
          <p:cNvPr id="13" name="TextBox 13"/>
          <p:cNvSpPr txBox="1"/>
          <p:nvPr/>
        </p:nvSpPr>
        <p:spPr>
          <a:xfrm>
            <a:off x="714394" y="885825"/>
            <a:ext cx="2718592" cy="1260103"/>
          </a:xfrm>
          <a:prstGeom prst="rect">
            <a:avLst/>
          </a:prstGeom>
        </p:spPr>
        <p:txBody>
          <a:bodyPr lIns="0" tIns="0" rIns="0" bIns="0" rtlCol="0" anchor="t">
            <a:spAutoFit/>
          </a:bodyPr>
          <a:lstStyle/>
          <a:p>
            <a:pPr>
              <a:lnSpc>
                <a:spcPts val="10345"/>
              </a:lnSpc>
            </a:pPr>
            <a:r>
              <a:rPr lang="en-US" sz="7389" spc="7">
                <a:solidFill>
                  <a:srgbClr val="03989E"/>
                </a:solidFill>
                <a:latin typeface="Gordita Bold"/>
              </a:rPr>
              <a:t>2022</a:t>
            </a:r>
          </a:p>
        </p:txBody>
      </p:sp>
      <p:sp>
        <p:nvSpPr>
          <p:cNvPr id="14" name="TextBox 14"/>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32638" r="30497"/>
          <a:stretch>
            <a:fillRect/>
          </a:stretch>
        </p:blipFill>
        <p:spPr>
          <a:xfrm rot="-10800000">
            <a:off x="11462058" y="0"/>
            <a:ext cx="6825942"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BOATING SAFETY</a:t>
            </a:r>
          </a:p>
        </p:txBody>
      </p:sp>
      <p:sp>
        <p:nvSpPr>
          <p:cNvPr id="8" name="TextBox 8"/>
          <p:cNvSpPr txBox="1"/>
          <p:nvPr/>
        </p:nvSpPr>
        <p:spPr>
          <a:xfrm>
            <a:off x="0" y="2170619"/>
            <a:ext cx="5682013" cy="482175"/>
          </a:xfrm>
          <a:prstGeom prst="rect">
            <a:avLst/>
          </a:prstGeom>
        </p:spPr>
        <p:txBody>
          <a:bodyPr lIns="0" tIns="0" rIns="0" bIns="0" rtlCol="0" anchor="t">
            <a:spAutoFit/>
          </a:bodyPr>
          <a:lstStyle/>
          <a:p>
            <a:pPr algn="ctr">
              <a:lnSpc>
                <a:spcPts val="3873"/>
              </a:lnSpc>
            </a:pPr>
            <a:r>
              <a:rPr lang="en-US" sz="2766">
                <a:solidFill>
                  <a:srgbClr val="000000"/>
                </a:solidFill>
                <a:latin typeface="Roboto Bold"/>
              </a:rPr>
              <a:t>USE COMMON BOATING SENSE</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10</a:t>
            </a:r>
          </a:p>
        </p:txBody>
      </p:sp>
      <p:sp>
        <p:nvSpPr>
          <p:cNvPr id="10" name="TextBox 10"/>
          <p:cNvSpPr txBox="1"/>
          <p:nvPr/>
        </p:nvSpPr>
        <p:spPr>
          <a:xfrm>
            <a:off x="390315" y="3052543"/>
            <a:ext cx="10485583" cy="5770811"/>
          </a:xfrm>
          <a:prstGeom prst="rect">
            <a:avLst/>
          </a:prstGeom>
        </p:spPr>
        <p:txBody>
          <a:bodyPr lIns="0" tIns="0" rIns="0" bIns="0" rtlCol="0" anchor="t">
            <a:spAutoFit/>
          </a:bodyPr>
          <a:lstStyle/>
          <a:p>
            <a:pPr marL="474981" lvl="1" indent="-237491">
              <a:lnSpc>
                <a:spcPts val="2530"/>
              </a:lnSpc>
              <a:buFont typeface="Arial"/>
              <a:buChar char="•"/>
            </a:pPr>
            <a:r>
              <a:rPr lang="en-US" sz="2200" b="1" spc="103" dirty="0">
                <a:solidFill>
                  <a:srgbClr val="000000"/>
                </a:solidFill>
                <a:latin typeface="Articulat" panose="020B0604020202020204" charset="0"/>
              </a:rPr>
              <a:t>Follow a pre-departure checklist</a:t>
            </a:r>
            <a:r>
              <a:rPr lang="en-US" sz="2200" spc="103" dirty="0">
                <a:solidFill>
                  <a:srgbClr val="000000"/>
                </a:solidFill>
                <a:latin typeface="Articulat" panose="020B0604020202020204" charset="0"/>
              </a:rPr>
              <a:t>. Using a pre-departure checklist is a helpful way to check the boat and ensure the proper gear is aboard. </a:t>
            </a:r>
          </a:p>
          <a:p>
            <a:pPr>
              <a:lnSpc>
                <a:spcPts val="2530"/>
              </a:lnSpc>
            </a:pPr>
            <a:endParaRPr lang="en-US" sz="2200" spc="103" dirty="0">
              <a:solidFill>
                <a:srgbClr val="000000"/>
              </a:solidFill>
              <a:latin typeface="Articulat" panose="020B0604020202020204" charset="0"/>
            </a:endParaRPr>
          </a:p>
          <a:p>
            <a:pPr marL="474981" lvl="1" indent="-237491">
              <a:lnSpc>
                <a:spcPts val="2530"/>
              </a:lnSpc>
              <a:buFont typeface="Arial"/>
              <a:buChar char="•"/>
            </a:pPr>
            <a:r>
              <a:rPr lang="en-US" sz="2200" b="1" spc="56" dirty="0">
                <a:solidFill>
                  <a:srgbClr val="000000"/>
                </a:solidFill>
                <a:latin typeface="Articulat" panose="020B0604020202020204" charset="0"/>
              </a:rPr>
              <a:t>Be weather-wise. </a:t>
            </a:r>
            <a:r>
              <a:rPr lang="en-US" sz="2200" spc="56" dirty="0">
                <a:solidFill>
                  <a:srgbClr val="000000"/>
                </a:solidFill>
                <a:latin typeface="Articulat" panose="020B0604020202020204" charset="0"/>
              </a:rPr>
              <a:t>Always check local, route and destination weather and water conditions before departure and ensure it is safe to go out. </a:t>
            </a:r>
          </a:p>
          <a:p>
            <a:pPr>
              <a:lnSpc>
                <a:spcPts val="2530"/>
              </a:lnSpc>
            </a:pPr>
            <a:endParaRPr lang="en-US" sz="2200" spc="56" dirty="0">
              <a:solidFill>
                <a:srgbClr val="000000"/>
              </a:solidFill>
              <a:latin typeface="Articulat" panose="020B0604020202020204" charset="0"/>
            </a:endParaRPr>
          </a:p>
          <a:p>
            <a:pPr marL="474981" lvl="1" indent="-237491">
              <a:lnSpc>
                <a:spcPts val="2530"/>
              </a:lnSpc>
              <a:buFont typeface="Arial"/>
              <a:buChar char="•"/>
            </a:pPr>
            <a:r>
              <a:rPr lang="en-US" sz="2200" b="1" spc="56" dirty="0">
                <a:solidFill>
                  <a:srgbClr val="000000"/>
                </a:solidFill>
                <a:latin typeface="Articulat" panose="020B0604020202020204" charset="0"/>
              </a:rPr>
              <a:t>Use common sense. </a:t>
            </a:r>
            <a:r>
              <a:rPr lang="en-US" sz="2200" spc="56" dirty="0">
                <a:solidFill>
                  <a:srgbClr val="000000"/>
                </a:solidFill>
                <a:latin typeface="Articulat" panose="020B0604020202020204" charset="0"/>
              </a:rPr>
              <a:t>Operate at a safe speed at all times, especially in crowded areas, stay alert and steer clear of large vessels and watercraft that can be restricted in their ability to stop or turn. </a:t>
            </a:r>
          </a:p>
          <a:p>
            <a:pPr>
              <a:lnSpc>
                <a:spcPts val="2530"/>
              </a:lnSpc>
            </a:pPr>
            <a:endParaRPr lang="en-US" sz="2200" spc="56" dirty="0">
              <a:solidFill>
                <a:srgbClr val="000000"/>
              </a:solidFill>
              <a:latin typeface="Articulat" panose="020B0604020202020204" charset="0"/>
            </a:endParaRPr>
          </a:p>
          <a:p>
            <a:pPr marL="474981" lvl="1" indent="-237491">
              <a:lnSpc>
                <a:spcPts val="2530"/>
              </a:lnSpc>
              <a:buFont typeface="Arial"/>
              <a:buChar char="•"/>
            </a:pPr>
            <a:r>
              <a:rPr lang="en-US" sz="2200" b="1" spc="56" dirty="0">
                <a:solidFill>
                  <a:srgbClr val="000000"/>
                </a:solidFill>
                <a:latin typeface="Articulat" panose="020B0604020202020204" charset="0"/>
              </a:rPr>
              <a:t>Know the nautical rules of the road. </a:t>
            </a:r>
            <a:r>
              <a:rPr lang="en-US" sz="2200" spc="56" dirty="0">
                <a:solidFill>
                  <a:srgbClr val="000000"/>
                </a:solidFill>
                <a:latin typeface="Articulat" panose="020B0604020202020204" charset="0"/>
              </a:rPr>
              <a:t>Maintain a proper lookout and respect buoys and other navigational aids, all of which have been placed there to ensure your safety and the safety of the boats around you. </a:t>
            </a:r>
          </a:p>
          <a:p>
            <a:pPr>
              <a:lnSpc>
                <a:spcPts val="2530"/>
              </a:lnSpc>
            </a:pPr>
            <a:endParaRPr lang="en-US" sz="2200" spc="56" dirty="0">
              <a:solidFill>
                <a:srgbClr val="000000"/>
              </a:solidFill>
              <a:latin typeface="Articulat" panose="020B0604020202020204" charset="0"/>
            </a:endParaRPr>
          </a:p>
          <a:p>
            <a:pPr marL="474981" lvl="1" indent="-237491" algn="l">
              <a:lnSpc>
                <a:spcPts val="2530"/>
              </a:lnSpc>
              <a:buFont typeface="Arial"/>
              <a:buChar char="•"/>
            </a:pPr>
            <a:r>
              <a:rPr lang="en-US" sz="2200" b="1" spc="56" dirty="0">
                <a:solidFill>
                  <a:srgbClr val="000000"/>
                </a:solidFill>
                <a:latin typeface="Articulat" panose="020B0604020202020204" charset="0"/>
              </a:rPr>
              <a:t>Designate an assistant skipper. </a:t>
            </a:r>
            <a:r>
              <a:rPr lang="en-US" sz="2200" spc="56" dirty="0">
                <a:solidFill>
                  <a:srgbClr val="000000"/>
                </a:solidFill>
                <a:latin typeface="Articulat" panose="020B0604020202020204" charset="0"/>
              </a:rPr>
              <a:t>Make sure more than one person aboard is familiar with all aspects of the boat’s handling, operations and general boating safety, in case the primary operator is incapacitated and someone else needs to get the boat back to shore.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17542" r="32469"/>
          <a:stretch>
            <a:fillRect/>
          </a:stretch>
        </p:blipFill>
        <p:spPr>
          <a:xfrm>
            <a:off x="0" y="0"/>
            <a:ext cx="694201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BOATING SAFETY</a:t>
            </a:r>
          </a:p>
        </p:txBody>
      </p:sp>
      <p:sp>
        <p:nvSpPr>
          <p:cNvPr id="8" name="TextBox 8"/>
          <p:cNvSpPr txBox="1"/>
          <p:nvPr/>
        </p:nvSpPr>
        <p:spPr>
          <a:xfrm>
            <a:off x="7515934" y="2190058"/>
            <a:ext cx="5803904"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CONTINUED</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11</a:t>
            </a:r>
          </a:p>
        </p:txBody>
      </p:sp>
      <p:sp>
        <p:nvSpPr>
          <p:cNvPr id="10" name="TextBox 10"/>
          <p:cNvSpPr txBox="1"/>
          <p:nvPr/>
        </p:nvSpPr>
        <p:spPr>
          <a:xfrm>
            <a:off x="7556886" y="2705100"/>
            <a:ext cx="10350114" cy="6463308"/>
          </a:xfrm>
          <a:prstGeom prst="rect">
            <a:avLst/>
          </a:prstGeom>
        </p:spPr>
        <p:txBody>
          <a:bodyPr lIns="0" tIns="0" rIns="0" bIns="0" rtlCol="0" anchor="t">
            <a:spAutoFit/>
          </a:bodyPr>
          <a:lstStyle/>
          <a:p>
            <a:pPr marL="389515" lvl="1" indent="-194758">
              <a:lnSpc>
                <a:spcPts val="2074"/>
              </a:lnSpc>
              <a:buFont typeface="Arial"/>
              <a:buChar char="•"/>
            </a:pPr>
            <a:r>
              <a:rPr lang="en-US" sz="1804" spc="84" dirty="0">
                <a:solidFill>
                  <a:srgbClr val="000000"/>
                </a:solidFill>
                <a:latin typeface="Articulat" panose="020B0604020202020204" charset="0"/>
              </a:rPr>
              <a:t>Develop a float plan. Let someone else know where you’re going and how long you’re going to be gone. A float plan can include the following information: name, address, and phone number of trip leader and passengers; boat type and registration information; trip itinerary; and types of communication and signal equipment aboard, such as an Emergency Position Indicating Radio Beacon (EPIRB) or Personal Locator Beacon. </a:t>
            </a:r>
          </a:p>
          <a:p>
            <a:pPr>
              <a:lnSpc>
                <a:spcPts val="2074"/>
              </a:lnSpc>
            </a:pPr>
            <a:endParaRPr lang="en-US" sz="1804" spc="84" dirty="0">
              <a:solidFill>
                <a:srgbClr val="000000"/>
              </a:solidFill>
              <a:latin typeface="Articulat" panose="020B0604020202020204" charset="0"/>
            </a:endParaRPr>
          </a:p>
          <a:p>
            <a:pPr marL="389515" lvl="1" indent="-194758">
              <a:lnSpc>
                <a:spcPts val="2074"/>
              </a:lnSpc>
              <a:buFont typeface="Arial"/>
              <a:buChar char="•"/>
            </a:pPr>
            <a:r>
              <a:rPr lang="en-US" sz="1804" spc="84" dirty="0">
                <a:solidFill>
                  <a:srgbClr val="000000"/>
                </a:solidFill>
                <a:latin typeface="Articulat" panose="020B0604020202020204" charset="0"/>
              </a:rPr>
              <a:t>Make proper use of life jackets. Assign and fit each member of your onboard team with a life jacket before departure. </a:t>
            </a:r>
          </a:p>
          <a:p>
            <a:pPr>
              <a:lnSpc>
                <a:spcPts val="2074"/>
              </a:lnSpc>
            </a:pPr>
            <a:endParaRPr lang="en-US" sz="1804" spc="84" dirty="0">
              <a:solidFill>
                <a:srgbClr val="000000"/>
              </a:solidFill>
              <a:latin typeface="Articulat" panose="020B0604020202020204" charset="0"/>
            </a:endParaRPr>
          </a:p>
          <a:p>
            <a:pPr marL="389515" lvl="1" indent="-194758">
              <a:lnSpc>
                <a:spcPts val="2074"/>
              </a:lnSpc>
              <a:buFont typeface="Arial"/>
              <a:buChar char="•"/>
            </a:pPr>
            <a:r>
              <a:rPr lang="en-US" sz="1804" spc="84" dirty="0">
                <a:solidFill>
                  <a:srgbClr val="000000"/>
                </a:solidFill>
                <a:latin typeface="Articulat" panose="020B0604020202020204" charset="0"/>
              </a:rPr>
              <a:t>Avoid alcohol. Operating a boat while intoxicated is illegal. Nearly half of all boating accidents involve alcohol—designate a sober skipper before leaving the dock. </a:t>
            </a:r>
          </a:p>
          <a:p>
            <a:pPr>
              <a:lnSpc>
                <a:spcPts val="2074"/>
              </a:lnSpc>
            </a:pPr>
            <a:endParaRPr lang="en-US" sz="1804" spc="84" dirty="0">
              <a:solidFill>
                <a:srgbClr val="000000"/>
              </a:solidFill>
              <a:latin typeface="Articulat" panose="020B0604020202020204" charset="0"/>
            </a:endParaRPr>
          </a:p>
          <a:p>
            <a:pPr marL="389515" lvl="1" indent="-194758">
              <a:lnSpc>
                <a:spcPts val="2074"/>
              </a:lnSpc>
              <a:buFont typeface="Arial"/>
              <a:buChar char="•"/>
            </a:pPr>
            <a:r>
              <a:rPr lang="en-US" sz="1804" spc="84" dirty="0">
                <a:solidFill>
                  <a:srgbClr val="000000"/>
                </a:solidFill>
                <a:latin typeface="Articulat" panose="020B0604020202020204" charset="0"/>
              </a:rPr>
              <a:t>Be aware of carbon monoxide. Maintain fresh air circulation throughout the boat. Educate all passengers about the symptoms of CO poisoning and where CO may accumulate. </a:t>
            </a:r>
          </a:p>
          <a:p>
            <a:pPr>
              <a:lnSpc>
                <a:spcPts val="2074"/>
              </a:lnSpc>
            </a:pPr>
            <a:endParaRPr lang="en-US" sz="1804" spc="84" dirty="0">
              <a:solidFill>
                <a:srgbClr val="000000"/>
              </a:solidFill>
              <a:latin typeface="Articulat" panose="020B0604020202020204" charset="0"/>
            </a:endParaRPr>
          </a:p>
          <a:p>
            <a:pPr marL="389515" lvl="1" indent="-194758">
              <a:lnSpc>
                <a:spcPts val="2074"/>
              </a:lnSpc>
              <a:buFont typeface="Arial"/>
              <a:buChar char="•"/>
            </a:pPr>
            <a:r>
              <a:rPr lang="en-US" sz="1804" spc="84" dirty="0">
                <a:solidFill>
                  <a:srgbClr val="000000"/>
                </a:solidFill>
                <a:latin typeface="Articulat" panose="020B0604020202020204" charset="0"/>
              </a:rPr>
              <a:t>Skip swimming in a marina. Never swim in a marina or in other areas where boats are connected to shore power. Stray power in the water can create an electric shock hazard. </a:t>
            </a:r>
          </a:p>
          <a:p>
            <a:pPr>
              <a:lnSpc>
                <a:spcPts val="2074"/>
              </a:lnSpc>
            </a:pPr>
            <a:endParaRPr lang="en-US" sz="1804" spc="84" dirty="0">
              <a:solidFill>
                <a:srgbClr val="000000"/>
              </a:solidFill>
              <a:latin typeface="Articulat" panose="020B0604020202020204" charset="0"/>
            </a:endParaRPr>
          </a:p>
          <a:p>
            <a:pPr marL="389515" lvl="1" indent="-194758">
              <a:lnSpc>
                <a:spcPts val="2074"/>
              </a:lnSpc>
              <a:buFont typeface="Arial"/>
              <a:buChar char="•"/>
            </a:pPr>
            <a:r>
              <a:rPr lang="en-US" sz="1804" spc="84" dirty="0">
                <a:solidFill>
                  <a:srgbClr val="000000"/>
                </a:solidFill>
                <a:latin typeface="Articulat" panose="020B0604020202020204" charset="0"/>
              </a:rPr>
              <a:t>Stay clear of the engine. Drivers should wear the boat engine`s cut-off switch lanyard at all times. Keep watch around the propeller area when people are in he water. Never allow passengers to board or exit your boat from the water when engines are on or idling. Take extra precautions near boats towing skiers or tubers. </a:t>
            </a:r>
            <a:endParaRPr lang="en-US" sz="1804" spc="84" dirty="0">
              <a:solidFill>
                <a:srgbClr val="000000"/>
              </a:solidFill>
              <a:latin typeface="Arimo"/>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alphaModFix amt="88000"/>
          </a:blip>
          <a:srcRect l="16156" r="28287"/>
          <a:stretch>
            <a:fillRect/>
          </a:stretch>
        </p:blipFill>
        <p:spPr>
          <a:xfrm>
            <a:off x="11430011" y="0"/>
            <a:ext cx="6857989" cy="9258300"/>
          </a:xfrm>
          <a:prstGeom prst="rect">
            <a:avLst/>
          </a:prstGeom>
        </p:spPr>
      </p:pic>
      <p:pic>
        <p:nvPicPr>
          <p:cNvPr id="7" name="Picture 7"/>
          <p:cNvPicPr>
            <a:picLocks noChangeAspect="1"/>
          </p:cNvPicPr>
          <p:nvPr/>
        </p:nvPicPr>
        <p:blipFill>
          <a:blip r:embed="rId3"/>
          <a:srcRect l="6024"/>
          <a:stretch>
            <a:fillRect/>
          </a:stretch>
        </p:blipFill>
        <p:spPr>
          <a:xfrm>
            <a:off x="11750480" y="-182858"/>
            <a:ext cx="6409358" cy="4808257"/>
          </a:xfrm>
          <a:prstGeom prst="rect">
            <a:avLst/>
          </a:prstGeom>
        </p:spPr>
      </p:pic>
      <p:sp>
        <p:nvSpPr>
          <p:cNvPr id="8" name="TextBox 8"/>
          <p:cNvSpPr txBox="1"/>
          <p:nvPr/>
        </p:nvSpPr>
        <p:spPr>
          <a:xfrm>
            <a:off x="439222" y="3036519"/>
            <a:ext cx="10485583" cy="5450210"/>
          </a:xfrm>
          <a:prstGeom prst="rect">
            <a:avLst/>
          </a:prstGeom>
        </p:spPr>
        <p:txBody>
          <a:bodyPr lIns="0" tIns="0" rIns="0" bIns="0" rtlCol="0" anchor="t">
            <a:spAutoFit/>
          </a:bodyPr>
          <a:lstStyle/>
          <a:p>
            <a:pPr>
              <a:lnSpc>
                <a:spcPts val="2530"/>
              </a:lnSpc>
            </a:pPr>
            <a:r>
              <a:rPr lang="en-US" sz="2200" spc="103" dirty="0">
                <a:solidFill>
                  <a:srgbClr val="000000"/>
                </a:solidFill>
                <a:latin typeface="Articulat" panose="020B0604020202020204" charset="0"/>
              </a:rPr>
              <a:t>Maritime warning flag systems will hoist flags to provide boaters a visual indicator to current weather conditions. Below are a few to know: </a:t>
            </a:r>
          </a:p>
          <a:p>
            <a:pPr>
              <a:lnSpc>
                <a:spcPts val="2530"/>
              </a:lnSpc>
            </a:pPr>
            <a:endParaRPr lang="en-US" sz="2200" spc="103" dirty="0">
              <a:solidFill>
                <a:srgbClr val="000000"/>
              </a:solidFill>
              <a:latin typeface="Articulat" panose="020B0604020202020204" charset="0"/>
            </a:endParaRPr>
          </a:p>
          <a:p>
            <a:pPr marL="474981" lvl="1" indent="-237491">
              <a:lnSpc>
                <a:spcPts val="2530"/>
              </a:lnSpc>
              <a:buFont typeface="Arial"/>
              <a:buChar char="•"/>
            </a:pPr>
            <a:r>
              <a:rPr lang="en-US" sz="2200" spc="56" dirty="0">
                <a:solidFill>
                  <a:srgbClr val="000000"/>
                </a:solidFill>
                <a:latin typeface="Articulat" panose="020B0604020202020204" charset="0"/>
              </a:rPr>
              <a:t>One red flag denotes a small craft advisory and two red flags indicate a gale warning. </a:t>
            </a:r>
          </a:p>
          <a:p>
            <a:pPr>
              <a:lnSpc>
                <a:spcPts val="2530"/>
              </a:lnSpc>
            </a:pPr>
            <a:endParaRPr lang="en-US" sz="2200" spc="56" dirty="0">
              <a:solidFill>
                <a:srgbClr val="000000"/>
              </a:solidFill>
              <a:latin typeface="Articulat" panose="020B0604020202020204" charset="0"/>
            </a:endParaRPr>
          </a:p>
          <a:p>
            <a:pPr marL="474981" lvl="1" indent="-237491">
              <a:lnSpc>
                <a:spcPts val="2530"/>
              </a:lnSpc>
              <a:buFont typeface="Arial"/>
              <a:buChar char="•"/>
            </a:pPr>
            <a:r>
              <a:rPr lang="en-US" sz="2200" spc="56" dirty="0">
                <a:solidFill>
                  <a:srgbClr val="000000"/>
                </a:solidFill>
                <a:latin typeface="Articulat" panose="020B0604020202020204" charset="0"/>
              </a:rPr>
              <a:t>One red flag with a black square in the middle indicates a general storm warning.  </a:t>
            </a:r>
          </a:p>
          <a:p>
            <a:pPr>
              <a:lnSpc>
                <a:spcPts val="2530"/>
              </a:lnSpc>
            </a:pPr>
            <a:endParaRPr lang="en-US" sz="2200" spc="56" dirty="0">
              <a:solidFill>
                <a:srgbClr val="000000"/>
              </a:solidFill>
              <a:latin typeface="Articulat" panose="020B0604020202020204" charset="0"/>
            </a:endParaRPr>
          </a:p>
          <a:p>
            <a:pPr marL="474981" lvl="1" indent="-237491">
              <a:lnSpc>
                <a:spcPts val="2530"/>
              </a:lnSpc>
              <a:buFont typeface="Arial"/>
              <a:buChar char="•"/>
            </a:pPr>
            <a:r>
              <a:rPr lang="en-US" sz="2200" spc="56" dirty="0">
                <a:solidFill>
                  <a:srgbClr val="000000"/>
                </a:solidFill>
                <a:latin typeface="Articulat" panose="020B0604020202020204" charset="0"/>
              </a:rPr>
              <a:t>The use of two black-squared red flags denotes a hurricane force wind warning or a hurricane warning or tropical storm, depending on where you are located. Some lakes are big enough to create their own weather so this isn’t just for ocean-goers. </a:t>
            </a:r>
          </a:p>
          <a:p>
            <a:pPr>
              <a:lnSpc>
                <a:spcPts val="2530"/>
              </a:lnSpc>
            </a:pPr>
            <a:endParaRPr lang="en-US" sz="2200" spc="56" dirty="0">
              <a:solidFill>
                <a:srgbClr val="000000"/>
              </a:solidFill>
              <a:latin typeface="Articulat" panose="020B0604020202020204" charset="0"/>
            </a:endParaRPr>
          </a:p>
          <a:p>
            <a:pPr>
              <a:lnSpc>
                <a:spcPts val="2530"/>
              </a:lnSpc>
            </a:pPr>
            <a:r>
              <a:rPr lang="en-US" sz="2200" spc="56" dirty="0">
                <a:solidFill>
                  <a:srgbClr val="000000"/>
                </a:solidFill>
                <a:latin typeface="Articulat" panose="020B0604020202020204" charset="0"/>
              </a:rPr>
              <a:t>The National Weather Service generally issues a storm warning for higher winds and wind gusts of 48 knots (89 km/h; 55 mph) to 63 knots (117 km/h; 72 mph) at sea and on many lakes in the United States</a:t>
            </a:r>
            <a:r>
              <a:rPr lang="en-US" sz="2200" spc="56" dirty="0" smtClean="0">
                <a:solidFill>
                  <a:srgbClr val="000000"/>
                </a:solidFill>
                <a:latin typeface="Articulat" panose="020B0604020202020204" charset="0"/>
              </a:rPr>
              <a:t>.</a:t>
            </a:r>
            <a:endParaRPr lang="en-US" sz="2200" spc="56" dirty="0">
              <a:solidFill>
                <a:srgbClr val="000000"/>
              </a:solidFill>
              <a:latin typeface="Arimo"/>
            </a:endParaRPr>
          </a:p>
        </p:txBody>
      </p:sp>
      <p:sp>
        <p:nvSpPr>
          <p:cNvPr id="9" name="TextBox 9"/>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BOATING SAFETY</a:t>
            </a:r>
          </a:p>
        </p:txBody>
      </p:sp>
      <p:sp>
        <p:nvSpPr>
          <p:cNvPr id="10" name="TextBox 10"/>
          <p:cNvSpPr txBox="1"/>
          <p:nvPr/>
        </p:nvSpPr>
        <p:spPr>
          <a:xfrm>
            <a:off x="272168" y="2154596"/>
            <a:ext cx="5682013"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OBSERVE WARNING SIGNS</a:t>
            </a:r>
          </a:p>
        </p:txBody>
      </p:sp>
      <p:sp>
        <p:nvSpPr>
          <p:cNvPr id="11" name="TextBox 11"/>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8371" r="21714"/>
          <a:stretch>
            <a:fillRect/>
          </a:stretch>
        </p:blipFill>
        <p:spPr>
          <a:xfrm>
            <a:off x="0" y="0"/>
            <a:ext cx="6942019" cy="9276604"/>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BOATING SAFETY</a:t>
            </a:r>
          </a:p>
        </p:txBody>
      </p:sp>
      <p:sp>
        <p:nvSpPr>
          <p:cNvPr id="8" name="TextBox 8"/>
          <p:cNvSpPr txBox="1"/>
          <p:nvPr/>
        </p:nvSpPr>
        <p:spPr>
          <a:xfrm>
            <a:off x="7515934" y="2190058"/>
            <a:ext cx="5803904"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MAN OVERBOARD</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13</a:t>
            </a:r>
          </a:p>
        </p:txBody>
      </p:sp>
      <p:sp>
        <p:nvSpPr>
          <p:cNvPr id="10" name="TextBox 10"/>
          <p:cNvSpPr txBox="1"/>
          <p:nvPr/>
        </p:nvSpPr>
        <p:spPr>
          <a:xfrm>
            <a:off x="7703098" y="2995321"/>
            <a:ext cx="10136271" cy="5770811"/>
          </a:xfrm>
          <a:prstGeom prst="rect">
            <a:avLst/>
          </a:prstGeom>
        </p:spPr>
        <p:txBody>
          <a:bodyPr lIns="0" tIns="0" rIns="0" bIns="0" rtlCol="0" anchor="t">
            <a:spAutoFit/>
          </a:bodyPr>
          <a:lstStyle/>
          <a:p>
            <a:pPr>
              <a:lnSpc>
                <a:spcPts val="2529"/>
              </a:lnSpc>
            </a:pPr>
            <a:r>
              <a:rPr lang="en-US" sz="2199" b="1" spc="103" dirty="0">
                <a:solidFill>
                  <a:srgbClr val="000000"/>
                </a:solidFill>
                <a:latin typeface="Articulat" panose="020B0604020202020204" charset="0"/>
              </a:rPr>
              <a:t>Shout</a:t>
            </a:r>
            <a:r>
              <a:rPr lang="en-US" sz="2199" spc="103" dirty="0">
                <a:solidFill>
                  <a:srgbClr val="000000"/>
                </a:solidFill>
                <a:latin typeface="Articulat" panose="020B0604020202020204" charset="0"/>
              </a:rPr>
              <a:t> – “Man overboard!”</a:t>
            </a:r>
          </a:p>
          <a:p>
            <a:pPr>
              <a:lnSpc>
                <a:spcPts val="2529"/>
              </a:lnSpc>
            </a:pPr>
            <a:r>
              <a:rPr lang="en-US" sz="2199" spc="103" dirty="0">
                <a:solidFill>
                  <a:srgbClr val="000000"/>
                </a:solidFill>
                <a:latin typeface="Articulat" panose="020B0604020202020204" charset="0"/>
              </a:rPr>
              <a:t> </a:t>
            </a:r>
          </a:p>
          <a:p>
            <a:pPr>
              <a:lnSpc>
                <a:spcPts val="2529"/>
              </a:lnSpc>
            </a:pPr>
            <a:r>
              <a:rPr lang="en-US" sz="2199" b="1" spc="103" dirty="0">
                <a:solidFill>
                  <a:srgbClr val="000000"/>
                </a:solidFill>
                <a:latin typeface="Articulat" panose="020B0604020202020204" charset="0"/>
              </a:rPr>
              <a:t>Spot</a:t>
            </a:r>
            <a:r>
              <a:rPr lang="en-US" sz="2199" spc="103" dirty="0">
                <a:solidFill>
                  <a:srgbClr val="000000"/>
                </a:solidFill>
                <a:latin typeface="Articulat" panose="020B0604020202020204" charset="0"/>
              </a:rPr>
              <a:t> – Locate the person in the water and keep an eye on them at all times. With waves and the boat’s movement, it’s easy to lose track of your victim. </a:t>
            </a:r>
          </a:p>
          <a:p>
            <a:pPr>
              <a:lnSpc>
                <a:spcPts val="2529"/>
              </a:lnSpc>
            </a:pPr>
            <a:endParaRPr lang="en-US" sz="2199" spc="103" dirty="0">
              <a:solidFill>
                <a:srgbClr val="000000"/>
              </a:solidFill>
              <a:latin typeface="Articulat" panose="020B0604020202020204" charset="0"/>
            </a:endParaRPr>
          </a:p>
          <a:p>
            <a:pPr>
              <a:lnSpc>
                <a:spcPts val="2529"/>
              </a:lnSpc>
            </a:pPr>
            <a:r>
              <a:rPr lang="en-US" sz="2199" b="1" spc="103" dirty="0">
                <a:solidFill>
                  <a:srgbClr val="000000"/>
                </a:solidFill>
                <a:latin typeface="Articulat" panose="020B0604020202020204" charset="0"/>
              </a:rPr>
              <a:t>Throw</a:t>
            </a:r>
            <a:r>
              <a:rPr lang="en-US" sz="2199" spc="103" dirty="0">
                <a:solidFill>
                  <a:srgbClr val="000000"/>
                </a:solidFill>
                <a:latin typeface="Articulat" panose="020B0604020202020204" charset="0"/>
              </a:rPr>
              <a:t> – Toss a flotation device into the water for the victim to latch onto. </a:t>
            </a:r>
          </a:p>
          <a:p>
            <a:pPr>
              <a:lnSpc>
                <a:spcPts val="2529"/>
              </a:lnSpc>
            </a:pPr>
            <a:endParaRPr lang="en-US" sz="2199" spc="103" dirty="0">
              <a:solidFill>
                <a:srgbClr val="000000"/>
              </a:solidFill>
              <a:latin typeface="Articulat" panose="020B0604020202020204" charset="0"/>
            </a:endParaRPr>
          </a:p>
          <a:p>
            <a:pPr>
              <a:lnSpc>
                <a:spcPts val="2529"/>
              </a:lnSpc>
            </a:pPr>
            <a:r>
              <a:rPr lang="en-US" sz="2199" b="1" spc="103" dirty="0">
                <a:solidFill>
                  <a:srgbClr val="000000"/>
                </a:solidFill>
                <a:latin typeface="Articulat" panose="020B0604020202020204" charset="0"/>
              </a:rPr>
              <a:t>Boat Turn Around* </a:t>
            </a:r>
            <a:r>
              <a:rPr lang="en-US" sz="2199" spc="103" dirty="0">
                <a:solidFill>
                  <a:srgbClr val="000000"/>
                </a:solidFill>
                <a:latin typeface="Articulat" panose="020B0604020202020204" charset="0"/>
              </a:rPr>
              <a:t>– Turn back toward the victim to pick them up. </a:t>
            </a:r>
          </a:p>
          <a:p>
            <a:pPr>
              <a:lnSpc>
                <a:spcPts val="2529"/>
              </a:lnSpc>
            </a:pPr>
            <a:endParaRPr lang="en-US" sz="2199" spc="103" dirty="0">
              <a:solidFill>
                <a:srgbClr val="000000"/>
              </a:solidFill>
              <a:latin typeface="Articulat" panose="020B0604020202020204" charset="0"/>
            </a:endParaRPr>
          </a:p>
          <a:p>
            <a:pPr>
              <a:lnSpc>
                <a:spcPts val="2529"/>
              </a:lnSpc>
            </a:pPr>
            <a:r>
              <a:rPr lang="en-US" sz="2199" b="1" spc="103" dirty="0">
                <a:solidFill>
                  <a:srgbClr val="000000"/>
                </a:solidFill>
                <a:latin typeface="Articulat" panose="020B0604020202020204" charset="0"/>
              </a:rPr>
              <a:t>Pull or Climb </a:t>
            </a:r>
            <a:r>
              <a:rPr lang="en-US" sz="2199" spc="103" dirty="0">
                <a:solidFill>
                  <a:srgbClr val="000000"/>
                </a:solidFill>
                <a:latin typeface="Articulat" panose="020B0604020202020204" charset="0"/>
              </a:rPr>
              <a:t>– Return to the victim’s side, toss a lifeline, and tow them in. Or you can pull the victim by the life vest into the boat. If they’re strong enough, they may be able to climb aboard via the swim ladder. </a:t>
            </a:r>
          </a:p>
          <a:p>
            <a:pPr>
              <a:lnSpc>
                <a:spcPts val="2529"/>
              </a:lnSpc>
            </a:pPr>
            <a:endParaRPr lang="en-US" sz="2199" spc="103" dirty="0">
              <a:solidFill>
                <a:srgbClr val="000000"/>
              </a:solidFill>
              <a:latin typeface="Articulat" panose="020B0604020202020204" charset="0"/>
            </a:endParaRPr>
          </a:p>
          <a:p>
            <a:pPr>
              <a:lnSpc>
                <a:spcPts val="2529"/>
              </a:lnSpc>
            </a:pPr>
            <a:r>
              <a:rPr lang="en-US" sz="2199" i="1" spc="103" dirty="0">
                <a:solidFill>
                  <a:srgbClr val="000000"/>
                </a:solidFill>
                <a:latin typeface="Articulat" panose="020B0604020202020204" charset="0"/>
              </a:rPr>
              <a:t>*Note: Two types of turns are used to quickly return to the point of origin: The elliptical (an oval racetrack-shaped turn) and the Williamson (most appropriate at night or in reduced visibility). We recommend conducting a search for "rescue turns" in your browser to find out how or to review</a:t>
            </a:r>
            <a:r>
              <a:rPr lang="en-US" sz="2199" i="1" spc="103" dirty="0" smtClean="0">
                <a:solidFill>
                  <a:srgbClr val="000000"/>
                </a:solidFill>
                <a:latin typeface="Articulat" panose="020B0604020202020204" charset="0"/>
              </a:rPr>
              <a:t>.</a:t>
            </a:r>
            <a:endParaRPr lang="en-US" sz="2199" i="1" spc="103" dirty="0">
              <a:solidFill>
                <a:srgbClr val="000000"/>
              </a:solidFill>
              <a:latin typeface="Arimo Itali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3980" r="46612"/>
          <a:stretch>
            <a:fillRect/>
          </a:stretch>
        </p:blipFill>
        <p:spPr>
          <a:xfrm>
            <a:off x="11430011" y="0"/>
            <a:ext cx="6857989" cy="9258300"/>
          </a:xfrm>
          <a:prstGeom prst="rect">
            <a:avLst/>
          </a:prstGeom>
        </p:spPr>
      </p:pic>
      <p:sp>
        <p:nvSpPr>
          <p:cNvPr id="7" name="TextBox 7"/>
          <p:cNvSpPr txBox="1"/>
          <p:nvPr/>
        </p:nvSpPr>
        <p:spPr>
          <a:xfrm>
            <a:off x="439222" y="2956402"/>
            <a:ext cx="10485583" cy="6194003"/>
          </a:xfrm>
          <a:prstGeom prst="rect">
            <a:avLst/>
          </a:prstGeom>
        </p:spPr>
        <p:txBody>
          <a:bodyPr lIns="0" tIns="0" rIns="0" bIns="0" rtlCol="0" anchor="t">
            <a:spAutoFit/>
          </a:bodyPr>
          <a:lstStyle/>
          <a:p>
            <a:pPr marL="388620" lvl="1" indent="-194310" algn="just">
              <a:lnSpc>
                <a:spcPts val="2070"/>
              </a:lnSpc>
              <a:buFont typeface="Arial"/>
              <a:buChar char="•"/>
            </a:pPr>
            <a:r>
              <a:rPr lang="en-US" sz="1800" spc="84" dirty="0">
                <a:solidFill>
                  <a:srgbClr val="000000"/>
                </a:solidFill>
                <a:latin typeface="Articulat" panose="020B0604020202020204" charset="0"/>
              </a:rPr>
              <a:t>Always test water depth before diving. If unable to see below water surface, don’t dive. </a:t>
            </a:r>
          </a:p>
          <a:p>
            <a:pPr algn="just">
              <a:lnSpc>
                <a:spcPts val="2070"/>
              </a:lnSpc>
            </a:pPr>
            <a:endParaRPr lang="en-US" sz="1800" spc="84" dirty="0">
              <a:solidFill>
                <a:srgbClr val="000000"/>
              </a:solidFill>
              <a:latin typeface="Articulat" panose="020B0604020202020204" charset="0"/>
            </a:endParaRPr>
          </a:p>
          <a:p>
            <a:pPr marL="388620" lvl="1" indent="-194310" algn="just">
              <a:lnSpc>
                <a:spcPts val="2070"/>
              </a:lnSpc>
              <a:buFont typeface="Arial"/>
              <a:buChar char="•"/>
            </a:pPr>
            <a:r>
              <a:rPr lang="en-US" sz="1800" spc="84" dirty="0">
                <a:solidFill>
                  <a:srgbClr val="000000"/>
                </a:solidFill>
                <a:latin typeface="Articulat" panose="020B0604020202020204" charset="0"/>
              </a:rPr>
              <a:t>Never dive into rivers or other moving bodies of water. Keep your arms extended above your head when diving.  </a:t>
            </a:r>
          </a:p>
          <a:p>
            <a:pPr algn="just">
              <a:lnSpc>
                <a:spcPts val="2070"/>
              </a:lnSpc>
            </a:pPr>
            <a:endParaRPr lang="en-US" sz="1800" spc="84" dirty="0">
              <a:solidFill>
                <a:srgbClr val="000000"/>
              </a:solidFill>
              <a:latin typeface="Articulat" panose="020B0604020202020204" charset="0"/>
            </a:endParaRPr>
          </a:p>
          <a:p>
            <a:pPr marL="388620" lvl="1" indent="-194310" algn="just">
              <a:lnSpc>
                <a:spcPts val="2070"/>
              </a:lnSpc>
              <a:buFont typeface="Arial"/>
              <a:buChar char="•"/>
            </a:pPr>
            <a:r>
              <a:rPr lang="en-US" sz="1800" spc="84" dirty="0">
                <a:solidFill>
                  <a:srgbClr val="000000"/>
                </a:solidFill>
                <a:latin typeface="Articulat" panose="020B0604020202020204" charset="0"/>
              </a:rPr>
              <a:t>Don’t drink. Drinking before a dive entails a number of risks, including nitrogen narcosis, heat loss, impaired judgment, and it affects the reaction time, attention span, and visual tracking, among others. </a:t>
            </a:r>
          </a:p>
          <a:p>
            <a:pPr algn="just">
              <a:lnSpc>
                <a:spcPts val="2070"/>
              </a:lnSpc>
            </a:pPr>
            <a:endParaRPr lang="en-US" sz="1800" spc="84" dirty="0">
              <a:solidFill>
                <a:srgbClr val="000000"/>
              </a:solidFill>
              <a:latin typeface="Articulat" panose="020B0604020202020204" charset="0"/>
            </a:endParaRPr>
          </a:p>
          <a:p>
            <a:pPr marL="388620" lvl="1" indent="-194310" algn="just">
              <a:lnSpc>
                <a:spcPts val="2070"/>
              </a:lnSpc>
              <a:buFont typeface="Arial"/>
              <a:buChar char="•"/>
            </a:pPr>
            <a:r>
              <a:rPr lang="en-US" sz="1800" spc="84" dirty="0">
                <a:solidFill>
                  <a:srgbClr val="000000"/>
                </a:solidFill>
                <a:latin typeface="Articulat" panose="020B0604020202020204" charset="0"/>
              </a:rPr>
              <a:t>Don’t smoke. It’s advisable to abstain from smoking at least 12 hours before your dive.   </a:t>
            </a:r>
          </a:p>
          <a:p>
            <a:pPr algn="just">
              <a:lnSpc>
                <a:spcPts val="2070"/>
              </a:lnSpc>
            </a:pPr>
            <a:endParaRPr lang="en-US" sz="1800" spc="84" dirty="0">
              <a:solidFill>
                <a:srgbClr val="000000"/>
              </a:solidFill>
              <a:latin typeface="Articulat" panose="020B0604020202020204" charset="0"/>
            </a:endParaRPr>
          </a:p>
          <a:p>
            <a:pPr marL="388620" lvl="1" indent="-194310" algn="just">
              <a:lnSpc>
                <a:spcPts val="2070"/>
              </a:lnSpc>
              <a:buFont typeface="Arial"/>
              <a:buChar char="•"/>
            </a:pPr>
            <a:r>
              <a:rPr lang="en-US" sz="1800" spc="84" dirty="0">
                <a:solidFill>
                  <a:srgbClr val="000000"/>
                </a:solidFill>
                <a:latin typeface="Articulat" panose="020B0604020202020204" charset="0"/>
              </a:rPr>
              <a:t>Get medically assessed. Some medical conditions are not compatible with diving. Even a common cold or sinus infection can prevent you from going under. </a:t>
            </a:r>
          </a:p>
          <a:p>
            <a:pPr algn="just">
              <a:lnSpc>
                <a:spcPts val="2070"/>
              </a:lnSpc>
            </a:pPr>
            <a:endParaRPr lang="en-US" sz="1800" spc="84" dirty="0">
              <a:solidFill>
                <a:srgbClr val="000000"/>
              </a:solidFill>
              <a:latin typeface="Articulat" panose="020B0604020202020204" charset="0"/>
            </a:endParaRPr>
          </a:p>
          <a:p>
            <a:pPr marL="388620" lvl="1" indent="-194310" algn="just">
              <a:lnSpc>
                <a:spcPts val="2070"/>
              </a:lnSpc>
              <a:buFont typeface="Arial"/>
              <a:buChar char="•"/>
            </a:pPr>
            <a:r>
              <a:rPr lang="en-US" sz="1800" spc="84" dirty="0">
                <a:solidFill>
                  <a:srgbClr val="000000"/>
                </a:solidFill>
                <a:latin typeface="Articulat" panose="020B0604020202020204" charset="0"/>
              </a:rPr>
              <a:t>Double check your gear. Whether you own your gear or rent it, always do a safety check. Inspect the gear for wear and tear; look for faulty zippers, cracked buckles, straps or frayed areas that could lead to leaks. Your regulator and tank should also get checked regularly for functional issues. </a:t>
            </a:r>
          </a:p>
          <a:p>
            <a:pPr algn="just">
              <a:lnSpc>
                <a:spcPts val="2070"/>
              </a:lnSpc>
            </a:pPr>
            <a:endParaRPr lang="en-US" sz="1800" spc="84" dirty="0">
              <a:solidFill>
                <a:srgbClr val="000000"/>
              </a:solidFill>
              <a:latin typeface="Articulat" panose="020B0604020202020204" charset="0"/>
            </a:endParaRPr>
          </a:p>
          <a:p>
            <a:pPr algn="just">
              <a:lnSpc>
                <a:spcPts val="2070"/>
              </a:lnSpc>
            </a:pPr>
            <a:r>
              <a:rPr lang="en-US" sz="1800" b="1" spc="84" dirty="0">
                <a:solidFill>
                  <a:srgbClr val="000000"/>
                </a:solidFill>
                <a:latin typeface="Articulat" panose="020B0604020202020204" charset="0"/>
              </a:rPr>
              <a:t>Disclaimer: </a:t>
            </a:r>
            <a:r>
              <a:rPr lang="en-US" sz="1800" spc="84" dirty="0">
                <a:solidFill>
                  <a:srgbClr val="000000"/>
                </a:solidFill>
                <a:latin typeface="Articulat" panose="020B0604020202020204" charset="0"/>
              </a:rPr>
              <a:t>The information offered above is designed for educational purposes only. Do not rely solely on this information; seek professional advice on all matters related to scuba diving safety. If you have any further concerns or questions, consult with your guide, dive master or diving instructor. </a:t>
            </a:r>
            <a:endParaRPr lang="en-US" sz="1800" spc="84" dirty="0">
              <a:solidFill>
                <a:srgbClr val="000000"/>
              </a:solidFill>
              <a:latin typeface="Arimo"/>
            </a:endParaRPr>
          </a:p>
        </p:txBody>
      </p:sp>
      <p:sp>
        <p:nvSpPr>
          <p:cNvPr id="8" name="TextBox 8"/>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DIVING SAFETY</a:t>
            </a:r>
          </a:p>
        </p:txBody>
      </p:sp>
      <p:sp>
        <p:nvSpPr>
          <p:cNvPr id="9" name="TextBox 9"/>
          <p:cNvSpPr txBox="1"/>
          <p:nvPr/>
        </p:nvSpPr>
        <p:spPr>
          <a:xfrm>
            <a:off x="272168" y="2154596"/>
            <a:ext cx="5682013"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OBSERVE WARNING SIGNS</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l="3930" r="19982"/>
          <a:stretch>
            <a:fillRect/>
          </a:stretch>
        </p:blipFill>
        <p:spPr>
          <a:xfrm>
            <a:off x="542117" y="0"/>
            <a:ext cx="5347819" cy="4688038"/>
          </a:xfrm>
          <a:prstGeom prst="rect">
            <a:avLst/>
          </a:prstGeom>
        </p:spPr>
      </p:pic>
      <p:pic>
        <p:nvPicPr>
          <p:cNvPr id="7" name="Picture 7"/>
          <p:cNvPicPr>
            <a:picLocks noChangeAspect="1"/>
          </p:cNvPicPr>
          <p:nvPr/>
        </p:nvPicPr>
        <p:blipFill>
          <a:blip r:embed="rId3"/>
          <a:srcRect l="26166" t="3702" r="2865"/>
          <a:stretch>
            <a:fillRect/>
          </a:stretch>
        </p:blipFill>
        <p:spPr>
          <a:xfrm>
            <a:off x="542117" y="5446862"/>
            <a:ext cx="5347819" cy="4840138"/>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ALCOHOL SAFETY</a:t>
            </a:r>
          </a:p>
        </p:txBody>
      </p:sp>
      <p:sp>
        <p:nvSpPr>
          <p:cNvPr id="9" name="TextBox 9"/>
          <p:cNvSpPr txBox="1"/>
          <p:nvPr/>
        </p:nvSpPr>
        <p:spPr>
          <a:xfrm>
            <a:off x="6786163" y="6245218"/>
            <a:ext cx="10293270" cy="1720215"/>
          </a:xfrm>
          <a:prstGeom prst="rect">
            <a:avLst/>
          </a:prstGeom>
        </p:spPr>
        <p:txBody>
          <a:bodyPr lIns="0" tIns="0" rIns="0" bIns="0" rtlCol="0" anchor="t">
            <a:spAutoFit/>
          </a:bodyPr>
          <a:lstStyle/>
          <a:p>
            <a:pPr>
              <a:lnSpc>
                <a:spcPts val="2760"/>
              </a:lnSpc>
            </a:pPr>
            <a:r>
              <a:rPr lang="en-US" sz="2400" spc="112" dirty="0">
                <a:solidFill>
                  <a:srgbClr val="000000"/>
                </a:solidFill>
                <a:latin typeface="Articulat"/>
              </a:rPr>
              <a:t>For some, summer activities may include alcohol, but risky drinking can put a chill on summer fun, says the National Institute on Alcohol Abuse and Alcoholism. For more information on preventing problems with alcohol this summer, and tips on cutting back, visit: </a:t>
            </a:r>
            <a:r>
              <a:rPr lang="en-US" sz="2400" u="sng" spc="112" dirty="0">
                <a:solidFill>
                  <a:srgbClr val="000000"/>
                </a:solidFill>
                <a:latin typeface="Articulat"/>
              </a:rPr>
              <a:t>https://www.rethinkingdrinking.niaaa.nih.gov</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30020" r="21676" b="160"/>
          <a:stretch>
            <a:fillRect/>
          </a:stretch>
        </p:blipFill>
        <p:spPr>
          <a:xfrm>
            <a:off x="0" y="0"/>
            <a:ext cx="692296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AFLOAT DRINKING</a:t>
            </a:r>
          </a:p>
        </p:txBody>
      </p:sp>
      <p:sp>
        <p:nvSpPr>
          <p:cNvPr id="8" name="TextBox 8"/>
          <p:cNvSpPr txBox="1"/>
          <p:nvPr/>
        </p:nvSpPr>
        <p:spPr>
          <a:xfrm>
            <a:off x="7484888" y="2226693"/>
            <a:ext cx="4679478"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NOT WORTH THE RISK</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16</a:t>
            </a:r>
          </a:p>
        </p:txBody>
      </p:sp>
      <p:sp>
        <p:nvSpPr>
          <p:cNvPr id="10" name="TextBox 10"/>
          <p:cNvSpPr txBox="1"/>
          <p:nvPr/>
        </p:nvSpPr>
        <p:spPr>
          <a:xfrm>
            <a:off x="7724107" y="3093402"/>
            <a:ext cx="9825228" cy="4081145"/>
          </a:xfrm>
          <a:prstGeom prst="rect">
            <a:avLst/>
          </a:prstGeom>
        </p:spPr>
        <p:txBody>
          <a:bodyPr lIns="0" tIns="0" rIns="0" bIns="0" rtlCol="0" anchor="t">
            <a:spAutoFit/>
          </a:bodyPr>
          <a:lstStyle/>
          <a:p>
            <a:pPr marL="474981" lvl="1" indent="-237491">
              <a:lnSpc>
                <a:spcPts val="2530"/>
              </a:lnSpc>
              <a:buFont typeface="Arial"/>
              <a:buChar char="•"/>
            </a:pPr>
            <a:r>
              <a:rPr lang="en-US" sz="2200" spc="103" dirty="0">
                <a:solidFill>
                  <a:srgbClr val="000000"/>
                </a:solidFill>
                <a:latin typeface="Articulat"/>
              </a:rPr>
              <a:t>The U.S. Coast Guard reports that alcohol use contributes to 19% of boating deaths in which the primary cause is known, making alcohol the leading known contributor of fatal boating accidents.</a:t>
            </a:r>
          </a:p>
          <a:p>
            <a:pPr>
              <a:lnSpc>
                <a:spcPts val="2530"/>
              </a:lnSpc>
            </a:pPr>
            <a:endParaRPr lang="en-US" sz="2200" spc="103" dirty="0">
              <a:solidFill>
                <a:srgbClr val="000000"/>
              </a:solidFill>
              <a:latin typeface="Articulat"/>
            </a:endParaRPr>
          </a:p>
          <a:p>
            <a:pPr marL="474981" lvl="1" indent="-237491">
              <a:lnSpc>
                <a:spcPts val="2530"/>
              </a:lnSpc>
              <a:buFont typeface="Arial"/>
              <a:buChar char="•"/>
            </a:pPr>
            <a:r>
              <a:rPr lang="en-US" sz="2200" spc="103" dirty="0">
                <a:solidFill>
                  <a:srgbClr val="000000"/>
                </a:solidFill>
                <a:latin typeface="Articulat"/>
              </a:rPr>
              <a:t>70% of water recreation deaths involve alcohol (Centers for Disease Control).</a:t>
            </a:r>
          </a:p>
          <a:p>
            <a:pPr>
              <a:lnSpc>
                <a:spcPts val="2530"/>
              </a:lnSpc>
            </a:pPr>
            <a:endParaRPr lang="en-US" sz="2200" spc="103" dirty="0">
              <a:solidFill>
                <a:srgbClr val="000000"/>
              </a:solidFill>
              <a:latin typeface="Articulat"/>
            </a:endParaRPr>
          </a:p>
          <a:p>
            <a:pPr algn="ctr">
              <a:lnSpc>
                <a:spcPts val="4800"/>
              </a:lnSpc>
            </a:pPr>
            <a:r>
              <a:rPr lang="en-US" sz="2400" spc="103" dirty="0">
                <a:solidFill>
                  <a:srgbClr val="000000"/>
                </a:solidFill>
                <a:latin typeface="Articulat Bold"/>
              </a:rPr>
              <a:t>DID YOU KNOW?</a:t>
            </a:r>
          </a:p>
          <a:p>
            <a:pPr>
              <a:lnSpc>
                <a:spcPts val="2530"/>
              </a:lnSpc>
            </a:pPr>
            <a:r>
              <a:rPr lang="en-US" sz="2200" spc="103" dirty="0">
                <a:solidFill>
                  <a:srgbClr val="000000"/>
                </a:solidFill>
                <a:latin typeface="Articulat"/>
              </a:rPr>
              <a:t>A boat operator is likely to become impaired quicker than a driver. </a:t>
            </a:r>
          </a:p>
          <a:p>
            <a:pPr>
              <a:lnSpc>
                <a:spcPts val="2530"/>
              </a:lnSpc>
            </a:pPr>
            <a:endParaRPr lang="en-US" sz="2200" spc="103" dirty="0">
              <a:solidFill>
                <a:srgbClr val="000000"/>
              </a:solidFill>
              <a:latin typeface="Articulat"/>
            </a:endParaRPr>
          </a:p>
          <a:p>
            <a:pPr algn="l">
              <a:lnSpc>
                <a:spcPts val="2530"/>
              </a:lnSpc>
            </a:pPr>
            <a:r>
              <a:rPr lang="en-US" sz="2200" spc="103" dirty="0">
                <a:solidFill>
                  <a:srgbClr val="000000"/>
                </a:solidFill>
                <a:latin typeface="Articulat"/>
              </a:rPr>
              <a:t>The penalties for Boating Under the Influence (BUI) can include significant fines, revocation of operator privileges and severe jail terms.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rotWithShape="1">
          <a:blip r:embed="rId2">
            <a:alphaModFix amt="68000"/>
          </a:blip>
          <a:srcRect l="30527" r="37028"/>
          <a:stretch/>
        </p:blipFill>
        <p:spPr>
          <a:xfrm>
            <a:off x="11430011" y="0"/>
            <a:ext cx="6857989" cy="9258300"/>
          </a:xfrm>
          <a:prstGeom prst="rect">
            <a:avLst/>
          </a:prstGeom>
        </p:spPr>
      </p:pic>
      <p:sp>
        <p:nvSpPr>
          <p:cNvPr id="7" name="TextBox 7"/>
          <p:cNvSpPr txBox="1"/>
          <p:nvPr/>
        </p:nvSpPr>
        <p:spPr>
          <a:xfrm>
            <a:off x="439222" y="2956402"/>
            <a:ext cx="10485583" cy="5299075"/>
          </a:xfrm>
          <a:prstGeom prst="rect">
            <a:avLst/>
          </a:prstGeom>
        </p:spPr>
        <p:txBody>
          <a:bodyPr lIns="0" tIns="0" rIns="0" bIns="0" rtlCol="0" anchor="t">
            <a:spAutoFit/>
          </a:bodyPr>
          <a:lstStyle/>
          <a:p>
            <a:pPr>
              <a:lnSpc>
                <a:spcPts val="2529"/>
              </a:lnSpc>
            </a:pPr>
            <a:r>
              <a:rPr lang="en-US" sz="2199" spc="103" dirty="0">
                <a:solidFill>
                  <a:srgbClr val="000000"/>
                </a:solidFill>
                <a:latin typeface="Articulat"/>
              </a:rPr>
              <a:t>The sun causes your body to sweat to stay cool, and if those fluids aren’t replaced, your body will undergo adverse reactions. You may feel extremely thirsty, dizzy or fatigued. </a:t>
            </a:r>
          </a:p>
          <a:p>
            <a:pPr>
              <a:lnSpc>
                <a:spcPts val="2529"/>
              </a:lnSpc>
            </a:pPr>
            <a:endParaRPr lang="en-US" sz="2199" spc="103" dirty="0">
              <a:solidFill>
                <a:srgbClr val="000000"/>
              </a:solidFill>
              <a:latin typeface="Articulat"/>
            </a:endParaRPr>
          </a:p>
          <a:p>
            <a:pPr>
              <a:lnSpc>
                <a:spcPts val="2529"/>
              </a:lnSpc>
            </a:pPr>
            <a:r>
              <a:rPr lang="en-US" sz="2199" spc="103" dirty="0">
                <a:solidFill>
                  <a:srgbClr val="000000"/>
                </a:solidFill>
                <a:latin typeface="Articulat"/>
              </a:rPr>
              <a:t>When people drink they may become lackadaisical and reckless, which can have dangerous implications when water is involved. </a:t>
            </a:r>
          </a:p>
          <a:p>
            <a:pPr>
              <a:lnSpc>
                <a:spcPts val="2529"/>
              </a:lnSpc>
            </a:pPr>
            <a:endParaRPr lang="en-US" sz="2199" spc="103" dirty="0">
              <a:solidFill>
                <a:srgbClr val="000000"/>
              </a:solidFill>
              <a:latin typeface="Articulat"/>
            </a:endParaRPr>
          </a:p>
          <a:p>
            <a:pPr>
              <a:lnSpc>
                <a:spcPts val="2529"/>
              </a:lnSpc>
            </a:pPr>
            <a:r>
              <a:rPr lang="en-US" sz="2199" spc="103" dirty="0">
                <a:solidFill>
                  <a:srgbClr val="000000"/>
                </a:solidFill>
                <a:latin typeface="Articulat"/>
              </a:rPr>
              <a:t>If you are drinking in or near a body of water be aware that you may lack the dexterity needed to stay afloat, which can increase your risk of drowning (the third leading cause of unintentional injury and death worldwide and fifth in the United States). Sun and heat exposure only amplifies this risk. </a:t>
            </a:r>
          </a:p>
          <a:p>
            <a:pPr>
              <a:lnSpc>
                <a:spcPts val="2529"/>
              </a:lnSpc>
            </a:pPr>
            <a:endParaRPr lang="en-US" sz="2199" spc="103" dirty="0">
              <a:solidFill>
                <a:srgbClr val="000000"/>
              </a:solidFill>
              <a:latin typeface="Articulat"/>
            </a:endParaRPr>
          </a:p>
          <a:p>
            <a:pPr>
              <a:lnSpc>
                <a:spcPts val="2529"/>
              </a:lnSpc>
            </a:pPr>
            <a:r>
              <a:rPr lang="en-US" sz="2199" spc="103" dirty="0">
                <a:solidFill>
                  <a:srgbClr val="000000"/>
                </a:solidFill>
                <a:latin typeface="Articulat"/>
              </a:rPr>
              <a:t>Also, the physical exertion of swimming on a hot day paired with alcohol consumption can lead to overheating – a risk factor for heat syncope (fainting), which can have deadly consequences.</a:t>
            </a:r>
          </a:p>
          <a:p>
            <a:pPr algn="just">
              <a:lnSpc>
                <a:spcPts val="2070"/>
              </a:lnSpc>
            </a:pPr>
            <a:endParaRPr lang="en-US" sz="2199" spc="103" dirty="0">
              <a:solidFill>
                <a:srgbClr val="000000"/>
              </a:solidFill>
              <a:latin typeface="Articulat"/>
            </a:endParaRPr>
          </a:p>
        </p:txBody>
      </p:sp>
      <p:sp>
        <p:nvSpPr>
          <p:cNvPr id="8" name="TextBox 8"/>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MIXING SUN AND ALCOHOL</a:t>
            </a:r>
          </a:p>
        </p:txBody>
      </p:sp>
      <p:sp>
        <p:nvSpPr>
          <p:cNvPr id="9" name="TextBox 9"/>
          <p:cNvSpPr txBox="1"/>
          <p:nvPr/>
        </p:nvSpPr>
        <p:spPr>
          <a:xfrm>
            <a:off x="272168" y="2154596"/>
            <a:ext cx="991177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BOTH ALCOHOL AND THE SUN CAN CAUSE DEHYDRATION</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6071" r="26071"/>
          <a:stretch>
            <a:fillRect/>
          </a:stretch>
        </p:blipFill>
        <p:spPr>
          <a:xfrm>
            <a:off x="0" y="0"/>
            <a:ext cx="692296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BOATERS' HYPNOSIS</a:t>
            </a:r>
          </a:p>
        </p:txBody>
      </p:sp>
      <p:sp>
        <p:nvSpPr>
          <p:cNvPr id="8" name="TextBox 8"/>
          <p:cNvSpPr txBox="1"/>
          <p:nvPr/>
        </p:nvSpPr>
        <p:spPr>
          <a:xfrm>
            <a:off x="7484888" y="2226693"/>
            <a:ext cx="6851865"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FATIGUE CAUSED BY HOURS OF BOATING</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18</a:t>
            </a:r>
          </a:p>
        </p:txBody>
      </p:sp>
      <p:sp>
        <p:nvSpPr>
          <p:cNvPr id="10" name="TextBox 10"/>
          <p:cNvSpPr txBox="1"/>
          <p:nvPr/>
        </p:nvSpPr>
        <p:spPr>
          <a:xfrm>
            <a:off x="7724107" y="3093402"/>
            <a:ext cx="9825228" cy="4809009"/>
          </a:xfrm>
          <a:prstGeom prst="rect">
            <a:avLst/>
          </a:prstGeom>
        </p:spPr>
        <p:txBody>
          <a:bodyPr lIns="0" tIns="0" rIns="0" bIns="0" rtlCol="0" anchor="t">
            <a:spAutoFit/>
          </a:bodyPr>
          <a:lstStyle/>
          <a:p>
            <a:pPr>
              <a:lnSpc>
                <a:spcPts val="2530"/>
              </a:lnSpc>
            </a:pPr>
            <a:r>
              <a:rPr lang="en-US" sz="2200" spc="103" dirty="0">
                <a:solidFill>
                  <a:srgbClr val="000000"/>
                </a:solidFill>
                <a:latin typeface="Articulat" panose="020B0604020202020204" charset="0"/>
              </a:rPr>
              <a:t>Boat U.S. Foundation: "Stressors, such as exposure to noise, vibration, sun, glare, wind, and the motion of the water, affect boat operators and passengers, thus drinking while boating is even more dangerous than drinking and driving.</a:t>
            </a:r>
          </a:p>
          <a:p>
            <a:pPr>
              <a:lnSpc>
                <a:spcPts val="2530"/>
              </a:lnSpc>
            </a:pPr>
            <a:endParaRPr lang="en-US" sz="2200" spc="103" dirty="0">
              <a:solidFill>
                <a:srgbClr val="000000"/>
              </a:solidFill>
              <a:latin typeface="Articulat" panose="020B0604020202020204" charset="0"/>
            </a:endParaRPr>
          </a:p>
          <a:p>
            <a:pPr>
              <a:lnSpc>
                <a:spcPts val="2530"/>
              </a:lnSpc>
            </a:pPr>
            <a:r>
              <a:rPr lang="en-US" sz="2200" spc="103" dirty="0">
                <a:solidFill>
                  <a:srgbClr val="000000"/>
                </a:solidFill>
                <a:latin typeface="Articulat" panose="020B0604020202020204" charset="0"/>
              </a:rPr>
              <a:t>"</a:t>
            </a:r>
            <a:r>
              <a:rPr lang="en-US" sz="2200" spc="56" dirty="0">
                <a:solidFill>
                  <a:srgbClr val="000000"/>
                </a:solidFill>
                <a:latin typeface="Articulat" panose="020B0604020202020204" charset="0"/>
              </a:rPr>
              <a:t>Research shows that hours of exposure to boating stressors produces a kind of fatigue or ‘boater’s hypnosis,’ which slows reaction time almost as much as if you were legally drunk. Adding alcohol or drugs to boating stress factors intensifies their affects each drink multiplies your accident risk." </a:t>
            </a:r>
          </a:p>
          <a:p>
            <a:pPr>
              <a:lnSpc>
                <a:spcPts val="2530"/>
              </a:lnSpc>
            </a:pPr>
            <a:endParaRPr lang="en-US" sz="2200" spc="56" dirty="0">
              <a:solidFill>
                <a:srgbClr val="000000"/>
              </a:solidFill>
              <a:latin typeface="Articulat" panose="020B0604020202020204" charset="0"/>
            </a:endParaRPr>
          </a:p>
          <a:p>
            <a:pPr algn="l">
              <a:lnSpc>
                <a:spcPts val="2530"/>
              </a:lnSpc>
            </a:pPr>
            <a:r>
              <a:rPr lang="en-US" sz="2200" spc="56" dirty="0">
                <a:solidFill>
                  <a:srgbClr val="000000"/>
                </a:solidFill>
                <a:latin typeface="Articulat" panose="020B0604020202020204" charset="0"/>
              </a:rPr>
              <a:t>That’s why boaters should never drink when operating a boat. Every state has strict drinking and boating laws – you can be arrested on the water. Yes, you can get a BUI punishable using the same criteria as Driving Under the Influence (DUI).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r="26340"/>
          <a:stretch>
            <a:fillRect/>
          </a:stretch>
        </p:blipFill>
        <p:spPr>
          <a:xfrm>
            <a:off x="542117" y="5446862"/>
            <a:ext cx="5347819" cy="4840138"/>
          </a:xfrm>
          <a:prstGeom prst="rect">
            <a:avLst/>
          </a:prstGeom>
        </p:spPr>
      </p:pic>
      <p:pic>
        <p:nvPicPr>
          <p:cNvPr id="7" name="Picture 7"/>
          <p:cNvPicPr>
            <a:picLocks noChangeAspect="1"/>
          </p:cNvPicPr>
          <p:nvPr/>
        </p:nvPicPr>
        <p:blipFill>
          <a:blip r:embed="rId3"/>
          <a:srcRect l="21305" r="553"/>
          <a:stretch>
            <a:fillRect/>
          </a:stretch>
        </p:blipFill>
        <p:spPr>
          <a:xfrm>
            <a:off x="542117" y="0"/>
            <a:ext cx="5347819" cy="4688038"/>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HEAT AND SUN SAFETY</a:t>
            </a:r>
          </a:p>
        </p:txBody>
      </p:sp>
      <p:sp>
        <p:nvSpPr>
          <p:cNvPr id="9" name="TextBox 9"/>
          <p:cNvSpPr txBox="1"/>
          <p:nvPr/>
        </p:nvSpPr>
        <p:spPr>
          <a:xfrm>
            <a:off x="7779616" y="6300759"/>
            <a:ext cx="9299816" cy="1382262"/>
          </a:xfrm>
          <a:prstGeom prst="rect">
            <a:avLst/>
          </a:prstGeom>
        </p:spPr>
        <p:txBody>
          <a:bodyPr lIns="0" tIns="0" rIns="0" bIns="0" rtlCol="0" anchor="t">
            <a:spAutoFit/>
          </a:bodyPr>
          <a:lstStyle/>
          <a:p>
            <a:pPr>
              <a:lnSpc>
                <a:spcPts val="3655"/>
              </a:lnSpc>
            </a:pPr>
            <a:r>
              <a:rPr lang="en-US" sz="3179" spc="149" dirty="0">
                <a:solidFill>
                  <a:srgbClr val="000000"/>
                </a:solidFill>
                <a:latin typeface="Articulat"/>
              </a:rPr>
              <a:t>In 2019, 884 people died and 2,061 were injured in the U.S. from exposure to excessive heat, according to the National Safety Council.</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pic>
        <p:nvPicPr>
          <p:cNvPr id="4" name="Picture 4"/>
          <p:cNvPicPr>
            <a:picLocks noChangeAspect="1"/>
          </p:cNvPicPr>
          <p:nvPr/>
        </p:nvPicPr>
        <p:blipFill>
          <a:blip r:embed="rId2"/>
          <a:srcRect l="29100" t="9826" r="26780" b="173"/>
          <a:stretch>
            <a:fillRect/>
          </a:stretch>
        </p:blipFill>
        <p:spPr>
          <a:xfrm>
            <a:off x="0" y="0"/>
            <a:ext cx="6929156" cy="9258300"/>
          </a:xfrm>
          <a:prstGeom prst="rect">
            <a:avLst/>
          </a:prstGeom>
        </p:spPr>
      </p:pic>
      <p:grpSp>
        <p:nvGrpSpPr>
          <p:cNvPr id="5" name="Group 5"/>
          <p:cNvGrpSpPr/>
          <p:nvPr/>
        </p:nvGrpSpPr>
        <p:grpSpPr>
          <a:xfrm>
            <a:off x="7205666" y="851890"/>
            <a:ext cx="11082334" cy="1226239"/>
            <a:chOff x="0" y="0"/>
            <a:chExt cx="9330220" cy="1032371"/>
          </a:xfrm>
        </p:grpSpPr>
        <p:sp>
          <p:nvSpPr>
            <p:cNvPr id="6" name="Freeform 6"/>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INTRODUCTION</a:t>
            </a:r>
          </a:p>
        </p:txBody>
      </p:sp>
      <p:sp>
        <p:nvSpPr>
          <p:cNvPr id="8" name="TextBox 8"/>
          <p:cNvSpPr txBox="1"/>
          <p:nvPr/>
        </p:nvSpPr>
        <p:spPr>
          <a:xfrm>
            <a:off x="7534984" y="3104716"/>
            <a:ext cx="9790991" cy="5043170"/>
          </a:xfrm>
          <a:prstGeom prst="rect">
            <a:avLst/>
          </a:prstGeom>
        </p:spPr>
        <p:txBody>
          <a:bodyPr lIns="0" tIns="0" rIns="0" bIns="0" rtlCol="0" anchor="t">
            <a:spAutoFit/>
          </a:bodyPr>
          <a:lstStyle/>
          <a:p>
            <a:pPr>
              <a:lnSpc>
                <a:spcPts val="2529"/>
              </a:lnSpc>
            </a:pPr>
            <a:r>
              <a:rPr lang="en-US" sz="2199" spc="103" dirty="0">
                <a:solidFill>
                  <a:srgbClr val="000000"/>
                </a:solidFill>
                <a:latin typeface="Articulat"/>
              </a:rPr>
              <a:t>Summer is nearly here so it's time for our 101 Critical Days of Summer safety campaign. Historically, it is the largest vacation period of the year for military members, beginning with Memorial Day weekend and ending with Labor Day weekend. The summer months are filled with warm weather, celebrations and longer days. Driving and traveling increase exponentially. Summer also includes three holidays, which are normally approved for long weekends. </a:t>
            </a:r>
          </a:p>
          <a:p>
            <a:pPr>
              <a:lnSpc>
                <a:spcPts val="2529"/>
              </a:lnSpc>
            </a:pPr>
            <a:r>
              <a:rPr lang="en-US" sz="2199" spc="103" dirty="0">
                <a:solidFill>
                  <a:srgbClr val="000000"/>
                </a:solidFill>
                <a:latin typeface="Articulat"/>
              </a:rPr>
              <a:t> </a:t>
            </a:r>
          </a:p>
          <a:p>
            <a:pPr>
              <a:lnSpc>
                <a:spcPts val="2529"/>
              </a:lnSpc>
            </a:pPr>
            <a:r>
              <a:rPr lang="en-US" sz="2199" spc="103" dirty="0">
                <a:solidFill>
                  <a:srgbClr val="000000"/>
                </a:solidFill>
                <a:latin typeface="Articulat"/>
              </a:rPr>
              <a:t>During these longer days, potential lapses in judgment while engaging in summer activities can impact the readiness of Sailors and Marines. A general lack of situational awareness and complacency are root causes in numerous off-duty mishaps from last summer.</a:t>
            </a:r>
          </a:p>
          <a:p>
            <a:pPr>
              <a:lnSpc>
                <a:spcPts val="2529"/>
              </a:lnSpc>
            </a:pPr>
            <a:r>
              <a:rPr lang="en-US" sz="2199" spc="103" dirty="0">
                <a:solidFill>
                  <a:srgbClr val="000000"/>
                </a:solidFill>
                <a:latin typeface="Articulat"/>
              </a:rPr>
              <a:t> </a:t>
            </a:r>
          </a:p>
          <a:p>
            <a:pPr>
              <a:lnSpc>
                <a:spcPts val="2529"/>
              </a:lnSpc>
            </a:pPr>
            <a:r>
              <a:rPr lang="en-US" sz="2199" spc="103" dirty="0">
                <a:solidFill>
                  <a:srgbClr val="000000"/>
                </a:solidFill>
                <a:latin typeface="Articulat"/>
              </a:rPr>
              <a:t>The following presentation provides general summer safety information to help you – and your team – maintaining an </a:t>
            </a:r>
            <a:r>
              <a:rPr lang="en-US" sz="2199" spc="103" dirty="0">
                <a:solidFill>
                  <a:srgbClr val="000000"/>
                </a:solidFill>
                <a:latin typeface="Articulat Bold"/>
              </a:rPr>
              <a:t>active risk management mindset</a:t>
            </a:r>
            <a:r>
              <a:rPr lang="en-US" sz="2199" spc="103" dirty="0">
                <a:solidFill>
                  <a:srgbClr val="000000"/>
                </a:solidFill>
                <a:latin typeface="Articulat"/>
              </a:rPr>
              <a:t> to ensure an enjoyable and safe summer. </a:t>
            </a:r>
          </a:p>
        </p:txBody>
      </p:sp>
      <p:sp>
        <p:nvSpPr>
          <p:cNvPr id="9" name="TextBox 9"/>
          <p:cNvSpPr txBox="1"/>
          <p:nvPr/>
        </p:nvSpPr>
        <p:spPr>
          <a:xfrm>
            <a:off x="7450064" y="2223563"/>
            <a:ext cx="3875856" cy="500137"/>
          </a:xfrm>
          <a:prstGeom prst="rect">
            <a:avLst/>
          </a:prstGeom>
        </p:spPr>
        <p:txBody>
          <a:bodyPr wrap="square" lIns="0" tIns="0" rIns="0" bIns="0" rtlCol="0" anchor="t">
            <a:spAutoFit/>
          </a:bodyPr>
          <a:lstStyle/>
          <a:p>
            <a:pPr algn="ctr">
              <a:lnSpc>
                <a:spcPts val="3873"/>
              </a:lnSpc>
            </a:pPr>
            <a:r>
              <a:rPr lang="en-US" sz="2766" dirty="0">
                <a:solidFill>
                  <a:srgbClr val="000000"/>
                </a:solidFill>
                <a:latin typeface="Roboto Bold"/>
              </a:rPr>
              <a:t>MANAGING YOUR RISK</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36254" r="24708"/>
          <a:stretch>
            <a:fillRect/>
          </a:stretch>
        </p:blipFill>
        <p:spPr>
          <a:xfrm>
            <a:off x="11430011" y="0"/>
            <a:ext cx="6857989" cy="9258300"/>
          </a:xfrm>
          <a:prstGeom prst="rect">
            <a:avLst/>
          </a:prstGeom>
        </p:spPr>
      </p:pic>
      <p:sp>
        <p:nvSpPr>
          <p:cNvPr id="7" name="TextBox 7"/>
          <p:cNvSpPr txBox="1"/>
          <p:nvPr/>
        </p:nvSpPr>
        <p:spPr>
          <a:xfrm>
            <a:off x="439222" y="2956402"/>
            <a:ext cx="10485583" cy="6040115"/>
          </a:xfrm>
          <a:prstGeom prst="rect">
            <a:avLst/>
          </a:prstGeom>
        </p:spPr>
        <p:txBody>
          <a:bodyPr lIns="0" tIns="0" rIns="0" bIns="0" rtlCol="0" anchor="t">
            <a:spAutoFit/>
          </a:bodyPr>
          <a:lstStyle/>
          <a:p>
            <a:pPr>
              <a:lnSpc>
                <a:spcPts val="2529"/>
              </a:lnSpc>
            </a:pPr>
            <a:r>
              <a:rPr lang="en-US" sz="2199" b="1" spc="103" dirty="0">
                <a:solidFill>
                  <a:srgbClr val="000000"/>
                </a:solidFill>
                <a:latin typeface="Articulat" panose="020B0604020202020204" charset="0"/>
              </a:rPr>
              <a:t>Heat Related Illnesses: </a:t>
            </a:r>
          </a:p>
          <a:p>
            <a:pPr>
              <a:lnSpc>
                <a:spcPts val="2529"/>
              </a:lnSpc>
            </a:pPr>
            <a:r>
              <a:rPr lang="en-US" sz="2199" spc="56" dirty="0">
                <a:solidFill>
                  <a:srgbClr val="000000"/>
                </a:solidFill>
                <a:latin typeface="Articulat" panose="020B0604020202020204" charset="0"/>
              </a:rPr>
              <a:t>Sunburn  </a:t>
            </a:r>
          </a:p>
          <a:p>
            <a:pPr>
              <a:lnSpc>
                <a:spcPts val="2529"/>
              </a:lnSpc>
            </a:pPr>
            <a:r>
              <a:rPr lang="en-US" sz="2199" spc="56" dirty="0">
                <a:solidFill>
                  <a:srgbClr val="000000"/>
                </a:solidFill>
                <a:latin typeface="Articulat" panose="020B0604020202020204" charset="0"/>
              </a:rPr>
              <a:t>Heat Cramps </a:t>
            </a:r>
          </a:p>
          <a:p>
            <a:pPr>
              <a:lnSpc>
                <a:spcPts val="2529"/>
              </a:lnSpc>
            </a:pPr>
            <a:r>
              <a:rPr lang="en-US" sz="2199" spc="103" dirty="0">
                <a:solidFill>
                  <a:srgbClr val="000000"/>
                </a:solidFill>
                <a:latin typeface="Articulat" panose="020B0604020202020204" charset="0"/>
              </a:rPr>
              <a:t>H</a:t>
            </a:r>
            <a:r>
              <a:rPr lang="en-US" sz="2199" spc="56" dirty="0">
                <a:solidFill>
                  <a:srgbClr val="000000"/>
                </a:solidFill>
                <a:latin typeface="Articulat" panose="020B0604020202020204" charset="0"/>
              </a:rPr>
              <a:t>eat Exhaustion </a:t>
            </a:r>
          </a:p>
          <a:p>
            <a:pPr>
              <a:lnSpc>
                <a:spcPts val="2529"/>
              </a:lnSpc>
            </a:pPr>
            <a:r>
              <a:rPr lang="en-US" sz="2199" spc="56" dirty="0">
                <a:solidFill>
                  <a:srgbClr val="000000"/>
                </a:solidFill>
                <a:latin typeface="Articulat" panose="020B0604020202020204" charset="0"/>
              </a:rPr>
              <a:t>Heat Stroke </a:t>
            </a:r>
          </a:p>
          <a:p>
            <a:pPr>
              <a:lnSpc>
                <a:spcPts val="2529"/>
              </a:lnSpc>
            </a:pPr>
            <a:endParaRPr lang="en-US" sz="2199" spc="56" dirty="0">
              <a:solidFill>
                <a:srgbClr val="000000"/>
              </a:solidFill>
              <a:latin typeface="Articulat" panose="020B0604020202020204" charset="0"/>
            </a:endParaRPr>
          </a:p>
          <a:p>
            <a:pPr>
              <a:lnSpc>
                <a:spcPts val="2529"/>
              </a:lnSpc>
            </a:pPr>
            <a:r>
              <a:rPr lang="en-US" sz="2199" b="1" spc="103" dirty="0">
                <a:solidFill>
                  <a:srgbClr val="000000"/>
                </a:solidFill>
                <a:latin typeface="Articulat" panose="020B0604020202020204" charset="0"/>
              </a:rPr>
              <a:t>Definition:</a:t>
            </a:r>
          </a:p>
          <a:p>
            <a:pPr>
              <a:lnSpc>
                <a:spcPts val="2529"/>
              </a:lnSpc>
            </a:pPr>
            <a:r>
              <a:rPr lang="en-US" sz="2199" spc="56" dirty="0">
                <a:solidFill>
                  <a:srgbClr val="000000"/>
                </a:solidFill>
                <a:latin typeface="Articulat" panose="020B0604020202020204" charset="0"/>
              </a:rPr>
              <a:t>Heat-related illness, or hyperthermia, is a condition resulting from exposure to extreme heat where the body becomes unable to properly cool, resulting in a rapid rise in body temperature. </a:t>
            </a:r>
          </a:p>
          <a:p>
            <a:pPr>
              <a:lnSpc>
                <a:spcPts val="2529"/>
              </a:lnSpc>
            </a:pPr>
            <a:endParaRPr lang="en-US" sz="2199" spc="56" dirty="0">
              <a:solidFill>
                <a:srgbClr val="000000"/>
              </a:solidFill>
              <a:latin typeface="Articulat" panose="020B0604020202020204" charset="0"/>
            </a:endParaRPr>
          </a:p>
          <a:p>
            <a:pPr>
              <a:lnSpc>
                <a:spcPts val="2529"/>
              </a:lnSpc>
            </a:pPr>
            <a:r>
              <a:rPr lang="en-US" sz="2199" spc="56" dirty="0">
                <a:solidFill>
                  <a:srgbClr val="000000"/>
                </a:solidFill>
                <a:latin typeface="Articulat" panose="020B0604020202020204" charset="0"/>
              </a:rPr>
              <a:t>The evaporation of sweat is the normal way to remove body heat, but, when the humidity is high, sweat does not evaporate as quickly. This, in turn, prevents the body from releasing heat quickly. </a:t>
            </a:r>
          </a:p>
          <a:p>
            <a:pPr>
              <a:lnSpc>
                <a:spcPts val="2529"/>
              </a:lnSpc>
            </a:pPr>
            <a:endParaRPr lang="en-US" sz="2199" spc="56" dirty="0">
              <a:solidFill>
                <a:srgbClr val="000000"/>
              </a:solidFill>
              <a:latin typeface="Articulat" panose="020B0604020202020204" charset="0"/>
            </a:endParaRPr>
          </a:p>
          <a:p>
            <a:pPr>
              <a:lnSpc>
                <a:spcPts val="2529"/>
              </a:lnSpc>
            </a:pPr>
            <a:r>
              <a:rPr lang="en-US" sz="2199" spc="56" dirty="0">
                <a:solidFill>
                  <a:srgbClr val="000000"/>
                </a:solidFill>
                <a:latin typeface="Articulat" panose="020B0604020202020204" charset="0"/>
              </a:rPr>
              <a:t>Prompt treatment of heat-related illnesses with aggressive fluid replacement and cooling of core body temperature is critical to reducing illness and preventing death. </a:t>
            </a:r>
          </a:p>
          <a:p>
            <a:pPr algn="just">
              <a:lnSpc>
                <a:spcPts val="2070"/>
              </a:lnSpc>
            </a:pPr>
            <a:endParaRPr lang="en-US" sz="2199" spc="56" dirty="0">
              <a:solidFill>
                <a:srgbClr val="000000"/>
              </a:solidFill>
              <a:latin typeface="Arimo"/>
            </a:endParaRPr>
          </a:p>
        </p:txBody>
      </p:sp>
      <p:sp>
        <p:nvSpPr>
          <p:cNvPr id="8" name="TextBox 8"/>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HEAT-RELATED ILLNESS</a:t>
            </a:r>
          </a:p>
        </p:txBody>
      </p:sp>
      <p:sp>
        <p:nvSpPr>
          <p:cNvPr id="9" name="TextBox 9"/>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HEAT EXHAUSTION AND HEAT STROKE CAN ESCALATE QUICKLY</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16425" r="33724"/>
          <a:stretch>
            <a:fillRect/>
          </a:stretch>
        </p:blipFill>
        <p:spPr>
          <a:xfrm>
            <a:off x="0" y="0"/>
            <a:ext cx="692296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HEAT SAFETY TIPS</a:t>
            </a:r>
          </a:p>
        </p:txBody>
      </p:sp>
      <p:sp>
        <p:nvSpPr>
          <p:cNvPr id="8" name="TextBox 8"/>
          <p:cNvSpPr txBox="1"/>
          <p:nvPr/>
        </p:nvSpPr>
        <p:spPr>
          <a:xfrm>
            <a:off x="7484888" y="2226693"/>
            <a:ext cx="6851865"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SURVIVING THE HOT WEATHER</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21</a:t>
            </a:r>
          </a:p>
        </p:txBody>
      </p:sp>
      <p:sp>
        <p:nvSpPr>
          <p:cNvPr id="10" name="TextBox 10"/>
          <p:cNvSpPr txBox="1"/>
          <p:nvPr/>
        </p:nvSpPr>
        <p:spPr>
          <a:xfrm>
            <a:off x="7484888" y="2873732"/>
            <a:ext cx="10227068" cy="5785104"/>
          </a:xfrm>
          <a:prstGeom prst="rect">
            <a:avLst/>
          </a:prstGeom>
        </p:spPr>
        <p:txBody>
          <a:bodyPr lIns="0" tIns="0" rIns="0" bIns="0" rtlCol="0" anchor="t">
            <a:spAutoFit/>
          </a:bodyPr>
          <a:lstStyle/>
          <a:p>
            <a:pPr>
              <a:lnSpc>
                <a:spcPts val="4220"/>
              </a:lnSpc>
            </a:pPr>
            <a:r>
              <a:rPr lang="en-US" sz="2100" b="1" spc="98" dirty="0">
                <a:solidFill>
                  <a:srgbClr val="000000"/>
                </a:solidFill>
                <a:latin typeface="Articulat" panose="020B0604020202020204" charset="0"/>
              </a:rPr>
              <a:t>WHAT YOU CAN DO: </a:t>
            </a:r>
          </a:p>
          <a:p>
            <a:pPr marL="453390" lvl="1" indent="-226695">
              <a:lnSpc>
                <a:spcPts val="2415"/>
              </a:lnSpc>
              <a:buFont typeface="Arial"/>
              <a:buChar char="•"/>
            </a:pPr>
            <a:r>
              <a:rPr lang="en-US" sz="2100" spc="98" dirty="0">
                <a:solidFill>
                  <a:srgbClr val="000000"/>
                </a:solidFill>
                <a:latin typeface="Articulat" panose="020B0604020202020204" charset="0"/>
              </a:rPr>
              <a:t>During heat waves, frequently check on people at risk for heat-related death, such as the elderly and disabled or homebound people. </a:t>
            </a:r>
          </a:p>
          <a:p>
            <a:pPr>
              <a:lnSpc>
                <a:spcPts val="2415"/>
              </a:lnSpc>
            </a:pPr>
            <a:endParaRPr lang="en-US" sz="2100" spc="98" dirty="0">
              <a:solidFill>
                <a:srgbClr val="000000"/>
              </a:solidFill>
              <a:latin typeface="Articulat" panose="020B0604020202020204" charset="0"/>
            </a:endParaRPr>
          </a:p>
          <a:p>
            <a:pPr marL="453390" lvl="1" indent="-226695">
              <a:lnSpc>
                <a:spcPts val="2415"/>
              </a:lnSpc>
              <a:buFont typeface="Arial"/>
              <a:buChar char="•"/>
            </a:pPr>
            <a:r>
              <a:rPr lang="en-US" sz="2100" spc="98" dirty="0">
                <a:solidFill>
                  <a:srgbClr val="000000"/>
                </a:solidFill>
                <a:latin typeface="Articulat" panose="020B0604020202020204" charset="0"/>
              </a:rPr>
              <a:t>Never leave children alone in cars and ensure children cannot lock themselves in an enclosed space, such as a car trunk. </a:t>
            </a:r>
          </a:p>
          <a:p>
            <a:pPr>
              <a:lnSpc>
                <a:spcPts val="2415"/>
              </a:lnSpc>
            </a:pPr>
            <a:endParaRPr lang="en-US" sz="2100" spc="98" dirty="0">
              <a:solidFill>
                <a:srgbClr val="000000"/>
              </a:solidFill>
              <a:latin typeface="Articulat" panose="020B0604020202020204" charset="0"/>
            </a:endParaRPr>
          </a:p>
          <a:p>
            <a:pPr marL="453390" lvl="1" indent="-226695">
              <a:lnSpc>
                <a:spcPts val="2415"/>
              </a:lnSpc>
              <a:buFont typeface="Arial"/>
              <a:buChar char="•"/>
            </a:pPr>
            <a:r>
              <a:rPr lang="en-US" sz="2100" spc="98" dirty="0">
                <a:solidFill>
                  <a:srgbClr val="000000"/>
                </a:solidFill>
                <a:latin typeface="Articulat" panose="020B0604020202020204" charset="0"/>
              </a:rPr>
              <a:t>Limit sun exposure during midday hours and in places of potential severe exposure, such as beaches. </a:t>
            </a:r>
          </a:p>
          <a:p>
            <a:pPr>
              <a:lnSpc>
                <a:spcPts val="2415"/>
              </a:lnSpc>
            </a:pPr>
            <a:endParaRPr lang="en-US" sz="2100" spc="98" dirty="0">
              <a:solidFill>
                <a:srgbClr val="000000"/>
              </a:solidFill>
              <a:latin typeface="Articulat" panose="020B0604020202020204" charset="0"/>
            </a:endParaRPr>
          </a:p>
          <a:p>
            <a:pPr marL="453390" lvl="1" indent="-226695">
              <a:lnSpc>
                <a:spcPts val="2415"/>
              </a:lnSpc>
              <a:buFont typeface="Arial"/>
              <a:buChar char="•"/>
            </a:pPr>
            <a:r>
              <a:rPr lang="en-US" sz="2100" spc="98" dirty="0">
                <a:solidFill>
                  <a:srgbClr val="000000"/>
                </a:solidFill>
                <a:latin typeface="Articulat" panose="020B0604020202020204" charset="0"/>
              </a:rPr>
              <a:t>Drink plenty of nonalcoholic fluids and replace the body’s salts and minerals, which sweating can release. Do not take salt tablets unless under medical supervision. </a:t>
            </a:r>
          </a:p>
          <a:p>
            <a:pPr>
              <a:lnSpc>
                <a:spcPts val="2415"/>
              </a:lnSpc>
            </a:pPr>
            <a:endParaRPr lang="en-US" sz="2100" spc="98" dirty="0">
              <a:solidFill>
                <a:srgbClr val="000000"/>
              </a:solidFill>
              <a:latin typeface="Articulat" panose="020B0604020202020204" charset="0"/>
            </a:endParaRPr>
          </a:p>
          <a:p>
            <a:pPr marL="453390" lvl="1" indent="-226695">
              <a:lnSpc>
                <a:spcPts val="2415"/>
              </a:lnSpc>
              <a:buFont typeface="Arial"/>
              <a:buChar char="•"/>
            </a:pPr>
            <a:r>
              <a:rPr lang="en-US" sz="2100" spc="98" dirty="0">
                <a:solidFill>
                  <a:srgbClr val="000000"/>
                </a:solidFill>
                <a:latin typeface="Articulat" panose="020B0604020202020204" charset="0"/>
              </a:rPr>
              <a:t>Dress infants and children in cool, loose clothing and shade their heads and faces from the sun with hats or an umbrella. </a:t>
            </a:r>
          </a:p>
          <a:p>
            <a:pPr>
              <a:lnSpc>
                <a:spcPts val="2415"/>
              </a:lnSpc>
            </a:pPr>
            <a:endParaRPr lang="en-US" sz="2100" spc="98" dirty="0">
              <a:solidFill>
                <a:srgbClr val="000000"/>
              </a:solidFill>
              <a:latin typeface="Articulat" panose="020B0604020202020204" charset="0"/>
            </a:endParaRPr>
          </a:p>
          <a:p>
            <a:pPr marL="453390" lvl="1" indent="-226695" algn="l">
              <a:lnSpc>
                <a:spcPts val="2415"/>
              </a:lnSpc>
              <a:buFont typeface="Arial"/>
              <a:buChar char="•"/>
            </a:pPr>
            <a:r>
              <a:rPr lang="en-US" sz="2100" spc="98" dirty="0">
                <a:solidFill>
                  <a:srgbClr val="000000"/>
                </a:solidFill>
                <a:latin typeface="Articulat" panose="020B0604020202020204" charset="0"/>
              </a:rPr>
              <a:t>Provide plenty of fresh water for pets and leave the water in a shady area.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18775" r="31842"/>
          <a:stretch>
            <a:fillRect/>
          </a:stretch>
        </p:blipFill>
        <p:spPr>
          <a:xfrm>
            <a:off x="11430011" y="0"/>
            <a:ext cx="6857989" cy="9258300"/>
          </a:xfrm>
          <a:prstGeom prst="rect">
            <a:avLst/>
          </a:prstGeom>
        </p:spPr>
      </p:pic>
      <p:sp>
        <p:nvSpPr>
          <p:cNvPr id="7" name="TextBox 7"/>
          <p:cNvSpPr txBox="1"/>
          <p:nvPr/>
        </p:nvSpPr>
        <p:spPr>
          <a:xfrm>
            <a:off x="272168" y="2628900"/>
            <a:ext cx="10974715" cy="6501780"/>
          </a:xfrm>
          <a:prstGeom prst="rect">
            <a:avLst/>
          </a:prstGeom>
        </p:spPr>
        <p:txBody>
          <a:bodyPr lIns="0" tIns="0" rIns="0" bIns="0" rtlCol="0" anchor="t">
            <a:spAutoFit/>
          </a:bodyPr>
          <a:lstStyle/>
          <a:p>
            <a:pPr>
              <a:lnSpc>
                <a:spcPts val="3617"/>
              </a:lnSpc>
            </a:pPr>
            <a:r>
              <a:rPr lang="en-US" sz="1800" b="1" spc="84" dirty="0">
                <a:solidFill>
                  <a:srgbClr val="000000"/>
                </a:solidFill>
                <a:latin typeface="Articulat" panose="020B0604020202020204" charset="0"/>
              </a:rPr>
              <a:t>TREATMENT: </a:t>
            </a:r>
          </a:p>
          <a:p>
            <a:pPr marL="388620" lvl="1" indent="-194310">
              <a:lnSpc>
                <a:spcPts val="2070"/>
              </a:lnSpc>
              <a:buFont typeface="Arial"/>
              <a:buChar char="•"/>
            </a:pPr>
            <a:r>
              <a:rPr lang="en-US" sz="1800" spc="84" dirty="0">
                <a:solidFill>
                  <a:srgbClr val="000000"/>
                </a:solidFill>
                <a:latin typeface="Articulat" panose="020B0604020202020204" charset="0"/>
              </a:rPr>
              <a:t>Reduce body temperature by cooling the body.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Remove unnecessary clothing.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Apply water, cool air, wet sheets, or ice on the neck, groin and armpits to accelerate cooling.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Seek professional medical attention immediately! </a:t>
            </a:r>
          </a:p>
          <a:p>
            <a:pPr>
              <a:lnSpc>
                <a:spcPts val="2070"/>
              </a:lnSpc>
            </a:pPr>
            <a:endParaRPr lang="en-US" sz="1800" spc="84" dirty="0">
              <a:solidFill>
                <a:srgbClr val="000000"/>
              </a:solidFill>
              <a:latin typeface="Articulat" panose="020B0604020202020204" charset="0"/>
            </a:endParaRPr>
          </a:p>
          <a:p>
            <a:pPr>
              <a:lnSpc>
                <a:spcPts val="3600"/>
              </a:lnSpc>
            </a:pPr>
            <a:r>
              <a:rPr lang="en-US" sz="1800" b="1" spc="84" dirty="0">
                <a:solidFill>
                  <a:srgbClr val="000000"/>
                </a:solidFill>
                <a:latin typeface="Articulat" panose="020B0604020202020204" charset="0"/>
              </a:rPr>
              <a:t>PREVENTION: </a:t>
            </a:r>
          </a:p>
          <a:p>
            <a:pPr marL="388620" lvl="1" indent="-194310">
              <a:lnSpc>
                <a:spcPts val="2070"/>
              </a:lnSpc>
              <a:buFont typeface="Arial"/>
              <a:buChar char="•"/>
            </a:pPr>
            <a:r>
              <a:rPr lang="en-US" sz="1800" spc="84" dirty="0">
                <a:solidFill>
                  <a:srgbClr val="000000"/>
                </a:solidFill>
                <a:latin typeface="Articulat" panose="020B0604020202020204" charset="0"/>
              </a:rPr>
              <a:t>Stop physical activity and move to a cool place.</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Drink water or a sports drink.</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Wait for cramps to go away before you do any more physical activity. </a:t>
            </a:r>
          </a:p>
          <a:p>
            <a:pPr>
              <a:lnSpc>
                <a:spcPts val="2070"/>
              </a:lnSpc>
            </a:pPr>
            <a:endParaRPr lang="en-US" sz="1800" spc="84" dirty="0">
              <a:solidFill>
                <a:srgbClr val="000000"/>
              </a:solidFill>
              <a:latin typeface="Articulat" panose="020B0604020202020204" charset="0"/>
            </a:endParaRPr>
          </a:p>
          <a:p>
            <a:pPr>
              <a:lnSpc>
                <a:spcPts val="3600"/>
              </a:lnSpc>
            </a:pPr>
            <a:r>
              <a:rPr lang="en-US" sz="1800" b="1" spc="84" dirty="0">
                <a:solidFill>
                  <a:srgbClr val="000000"/>
                </a:solidFill>
                <a:latin typeface="Articulat" panose="020B0604020202020204" charset="0"/>
              </a:rPr>
              <a:t>GET MEDICAL HELP RIGHT AWAY IF: </a:t>
            </a:r>
          </a:p>
          <a:p>
            <a:pPr marL="388620" lvl="1" indent="-194310">
              <a:lnSpc>
                <a:spcPts val="2070"/>
              </a:lnSpc>
              <a:buFont typeface="Arial"/>
              <a:buChar char="•"/>
            </a:pPr>
            <a:r>
              <a:rPr lang="en-US" sz="1800" spc="84" dirty="0">
                <a:solidFill>
                  <a:srgbClr val="000000"/>
                </a:solidFill>
                <a:latin typeface="Articulat" panose="020B0604020202020204" charset="0"/>
              </a:rPr>
              <a:t>Cramps last longer than one hour.</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You’re on a low-sodium diet.</a:t>
            </a:r>
          </a:p>
          <a:p>
            <a:pPr>
              <a:lnSpc>
                <a:spcPts val="2070"/>
              </a:lnSpc>
            </a:pPr>
            <a:endParaRPr lang="en-US" sz="1800" spc="84" dirty="0">
              <a:solidFill>
                <a:srgbClr val="000000"/>
              </a:solidFill>
              <a:latin typeface="Articulat" panose="020B0604020202020204" charset="0"/>
            </a:endParaRPr>
          </a:p>
          <a:p>
            <a:pPr marL="388620" lvl="1" indent="-194310" algn="just">
              <a:lnSpc>
                <a:spcPts val="2070"/>
              </a:lnSpc>
              <a:buFont typeface="Arial"/>
              <a:buChar char="•"/>
            </a:pPr>
            <a:r>
              <a:rPr lang="en-US" sz="1800" spc="84" dirty="0">
                <a:solidFill>
                  <a:srgbClr val="000000"/>
                </a:solidFill>
                <a:latin typeface="Articulat" panose="020B0604020202020204" charset="0"/>
              </a:rPr>
              <a:t>You have heart problems.</a:t>
            </a:r>
          </a:p>
        </p:txBody>
      </p:sp>
      <p:sp>
        <p:nvSpPr>
          <p:cNvPr id="8" name="TextBox 8"/>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HEAT SAFETY TIPS</a:t>
            </a:r>
          </a:p>
        </p:txBody>
      </p:sp>
      <p:sp>
        <p:nvSpPr>
          <p:cNvPr id="9" name="TextBox 9"/>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CONTINUED</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5023" r="25101"/>
          <a:stretch>
            <a:fillRect/>
          </a:stretch>
        </p:blipFill>
        <p:spPr>
          <a:xfrm>
            <a:off x="0" y="0"/>
            <a:ext cx="692296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SUN SAFETY</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SUN'S UV RAYS CAN DAMAGE SKIN IN 15 MINUTES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23</a:t>
            </a:r>
          </a:p>
        </p:txBody>
      </p:sp>
      <p:sp>
        <p:nvSpPr>
          <p:cNvPr id="10" name="TextBox 10"/>
          <p:cNvSpPr txBox="1"/>
          <p:nvPr/>
        </p:nvSpPr>
        <p:spPr>
          <a:xfrm>
            <a:off x="7725992" y="2996961"/>
            <a:ext cx="9648418" cy="5770811"/>
          </a:xfrm>
          <a:prstGeom prst="rect">
            <a:avLst/>
          </a:prstGeom>
        </p:spPr>
        <p:txBody>
          <a:bodyPr lIns="0" tIns="0" rIns="0" bIns="0" rtlCol="0" anchor="t">
            <a:spAutoFit/>
          </a:bodyPr>
          <a:lstStyle/>
          <a:p>
            <a:pPr>
              <a:lnSpc>
                <a:spcPts val="2529"/>
              </a:lnSpc>
            </a:pPr>
            <a:r>
              <a:rPr lang="en-US" sz="2199" b="1" spc="103" dirty="0">
                <a:solidFill>
                  <a:srgbClr val="000000"/>
                </a:solidFill>
                <a:latin typeface="Articulat" panose="020B0604020202020204" charset="0"/>
              </a:rPr>
              <a:t>Use broad spectrum sunscreen </a:t>
            </a:r>
            <a:r>
              <a:rPr lang="en-US" sz="2199" spc="103" dirty="0">
                <a:solidFill>
                  <a:srgbClr val="000000"/>
                </a:solidFill>
                <a:latin typeface="Articulat" panose="020B0604020202020204" charset="0"/>
              </a:rPr>
              <a:t>with sun protection factor (SPF) 15 or higher before you go outside, even on slightly cloudy or cool days. Don’t forget to put a thick layer on all parts of exposed skin. Get help for hard-to-reach places like your back. And remember, sunscreen works best when combined with other options to prevent UV damage. </a:t>
            </a:r>
          </a:p>
          <a:p>
            <a:pPr>
              <a:lnSpc>
                <a:spcPts val="2529"/>
              </a:lnSpc>
            </a:pPr>
            <a:endParaRPr lang="en-US" sz="2199" spc="103" dirty="0">
              <a:solidFill>
                <a:srgbClr val="000000"/>
              </a:solidFill>
              <a:latin typeface="Articulat" panose="020B0604020202020204" charset="0"/>
            </a:endParaRPr>
          </a:p>
          <a:p>
            <a:pPr>
              <a:lnSpc>
                <a:spcPts val="2529"/>
              </a:lnSpc>
            </a:pPr>
            <a:r>
              <a:rPr lang="en-US" sz="2199" b="1" spc="103" dirty="0">
                <a:solidFill>
                  <a:srgbClr val="000000"/>
                </a:solidFill>
                <a:latin typeface="Articulat" panose="020B0604020202020204" charset="0"/>
              </a:rPr>
              <a:t>Reapplication. </a:t>
            </a:r>
            <a:r>
              <a:rPr lang="en-US" sz="2199" spc="103" dirty="0">
                <a:solidFill>
                  <a:srgbClr val="000000"/>
                </a:solidFill>
                <a:latin typeface="Articulat" panose="020B0604020202020204" charset="0"/>
              </a:rPr>
              <a:t>Sunscreen wears off. Put it on again if you stay out in the sun for more than two hours and after swimming, sweating, or toweling off. </a:t>
            </a:r>
          </a:p>
          <a:p>
            <a:pPr>
              <a:lnSpc>
                <a:spcPts val="2529"/>
              </a:lnSpc>
            </a:pPr>
            <a:endParaRPr lang="en-US" sz="2199" spc="103" dirty="0">
              <a:solidFill>
                <a:srgbClr val="000000"/>
              </a:solidFill>
              <a:latin typeface="Articulat" panose="020B0604020202020204" charset="0"/>
            </a:endParaRPr>
          </a:p>
          <a:p>
            <a:pPr>
              <a:lnSpc>
                <a:spcPts val="2529"/>
              </a:lnSpc>
            </a:pPr>
            <a:r>
              <a:rPr lang="en-US" sz="2199" b="1" spc="103" dirty="0">
                <a:solidFill>
                  <a:srgbClr val="000000"/>
                </a:solidFill>
                <a:latin typeface="Articulat" panose="020B0604020202020204" charset="0"/>
              </a:rPr>
              <a:t>Expiration date. </a:t>
            </a:r>
            <a:r>
              <a:rPr lang="en-US" sz="2199" spc="103" dirty="0">
                <a:solidFill>
                  <a:srgbClr val="000000"/>
                </a:solidFill>
                <a:latin typeface="Articulat" panose="020B0604020202020204" charset="0"/>
              </a:rPr>
              <a:t>Check the sunscreen’s expiration date. Sunscreen without an expiration date has a shelf life of no more than three years, but its shelf life is shorter if it is exposed to high temperatures. </a:t>
            </a:r>
          </a:p>
          <a:p>
            <a:pPr>
              <a:lnSpc>
                <a:spcPts val="2529"/>
              </a:lnSpc>
            </a:pPr>
            <a:endParaRPr lang="en-US" sz="2199" spc="103" dirty="0">
              <a:solidFill>
                <a:srgbClr val="000000"/>
              </a:solidFill>
              <a:latin typeface="Articulat" panose="020B0604020202020204" charset="0"/>
            </a:endParaRPr>
          </a:p>
          <a:p>
            <a:pPr algn="l">
              <a:lnSpc>
                <a:spcPts val="2529"/>
              </a:lnSpc>
            </a:pPr>
            <a:r>
              <a:rPr lang="en-US" sz="2199" b="1" spc="103" dirty="0">
                <a:solidFill>
                  <a:srgbClr val="000000"/>
                </a:solidFill>
                <a:latin typeface="Articulat" panose="020B0604020202020204" charset="0"/>
              </a:rPr>
              <a:t>Cosmetics. </a:t>
            </a:r>
            <a:r>
              <a:rPr lang="en-US" sz="2199" spc="103" dirty="0">
                <a:solidFill>
                  <a:srgbClr val="000000"/>
                </a:solidFill>
                <a:latin typeface="Articulat" panose="020B0604020202020204" charset="0"/>
              </a:rPr>
              <a:t>Some makeup and lip balms contain some of the same sun-protective ingredients used in sunscreens. If they do not have SPF 15 or higher, be sure to use other forms of protection as well, such as sunscreen and a wide-brimmed hat.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sp>
        <p:nvSpPr>
          <p:cNvPr id="7" name="TextBox 7"/>
          <p:cNvSpPr txBox="1"/>
          <p:nvPr/>
        </p:nvSpPr>
        <p:spPr>
          <a:xfrm>
            <a:off x="473211" y="2839721"/>
            <a:ext cx="10154961" cy="5027803"/>
          </a:xfrm>
          <a:prstGeom prst="rect">
            <a:avLst/>
          </a:prstGeom>
        </p:spPr>
        <p:txBody>
          <a:bodyPr lIns="0" tIns="0" rIns="0" bIns="0" rtlCol="0" anchor="t">
            <a:spAutoFit/>
          </a:bodyPr>
          <a:lstStyle/>
          <a:p>
            <a:pPr algn="just">
              <a:lnSpc>
                <a:spcPts val="4421"/>
              </a:lnSpc>
            </a:pPr>
            <a:r>
              <a:rPr lang="en-US" sz="2199" b="1" spc="103" dirty="0">
                <a:solidFill>
                  <a:srgbClr val="000000"/>
                </a:solidFill>
                <a:latin typeface="Articulat" panose="020B0604020202020204" charset="0"/>
              </a:rPr>
              <a:t>Shade, Clothing, Hat and Sunglasses  </a:t>
            </a:r>
          </a:p>
          <a:p>
            <a:pPr>
              <a:lnSpc>
                <a:spcPts val="2529"/>
              </a:lnSpc>
            </a:pPr>
            <a:r>
              <a:rPr lang="en-US" sz="2199" spc="103" dirty="0">
                <a:solidFill>
                  <a:srgbClr val="000000"/>
                </a:solidFill>
                <a:latin typeface="Articulat" panose="020B0604020202020204" charset="0"/>
              </a:rPr>
              <a:t>You can reduce your risk of skin damage and skin cancer by seeking shade under an umbrella, tree, or other shelter before you need relief from the sun. </a:t>
            </a:r>
          </a:p>
          <a:p>
            <a:pPr>
              <a:lnSpc>
                <a:spcPts val="2529"/>
              </a:lnSpc>
            </a:pPr>
            <a:endParaRPr lang="en-US" sz="2199" spc="103" dirty="0">
              <a:solidFill>
                <a:srgbClr val="000000"/>
              </a:solidFill>
              <a:latin typeface="Articulat" panose="020B0604020202020204" charset="0"/>
            </a:endParaRPr>
          </a:p>
          <a:p>
            <a:pPr>
              <a:lnSpc>
                <a:spcPts val="2529"/>
              </a:lnSpc>
            </a:pPr>
            <a:r>
              <a:rPr lang="en-US" sz="2199" spc="103" dirty="0">
                <a:solidFill>
                  <a:srgbClr val="000000"/>
                </a:solidFill>
                <a:latin typeface="Articulat" panose="020B0604020202020204" charset="0"/>
              </a:rPr>
              <a:t>When possible, long-sleeved shirts and long pants and skirts can provide protection from UV rays. For the most protection, wear a hat with a brim all the way around that shades your face, ears, and the back of your neck. A tightly woven fabric, such as canvas, works best to protect your skin from UV rays. Avoid straw hats with holes that let sunlight through. A darker hat may offer more UV protection. </a:t>
            </a:r>
          </a:p>
          <a:p>
            <a:pPr>
              <a:lnSpc>
                <a:spcPts val="2529"/>
              </a:lnSpc>
            </a:pPr>
            <a:endParaRPr lang="en-US" sz="2199" spc="103" dirty="0">
              <a:solidFill>
                <a:srgbClr val="000000"/>
              </a:solidFill>
              <a:latin typeface="Articulat" panose="020B0604020202020204" charset="0"/>
            </a:endParaRPr>
          </a:p>
          <a:p>
            <a:pPr>
              <a:lnSpc>
                <a:spcPts val="2529"/>
              </a:lnSpc>
            </a:pPr>
            <a:r>
              <a:rPr lang="en-US" sz="2199" spc="103" dirty="0">
                <a:solidFill>
                  <a:srgbClr val="000000"/>
                </a:solidFill>
                <a:latin typeface="Articulat" panose="020B0604020202020204" charset="0"/>
              </a:rPr>
              <a:t>Sunglasses protect your eyes from UV rays and reduce the risk of cataracts. They also protect the delicate skin around your eyes from sun exposure. </a:t>
            </a:r>
          </a:p>
        </p:txBody>
      </p:sp>
      <p:sp>
        <p:nvSpPr>
          <p:cNvPr id="8" name="TextBox 8"/>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SUN SAFETY</a:t>
            </a:r>
          </a:p>
        </p:txBody>
      </p:sp>
      <p:sp>
        <p:nvSpPr>
          <p:cNvPr id="9" name="TextBox 9"/>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CONTINUED</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24</a:t>
            </a: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4381" t="498" r="44358" b="1122"/>
          <a:stretch/>
        </p:blipFill>
        <p:spPr>
          <a:xfrm flipH="1">
            <a:off x="11434022" y="0"/>
            <a:ext cx="6853980" cy="92583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r="25035"/>
          <a:stretch>
            <a:fillRect/>
          </a:stretch>
        </p:blipFill>
        <p:spPr>
          <a:xfrm>
            <a:off x="542117" y="5543003"/>
            <a:ext cx="5347819" cy="4743997"/>
          </a:xfrm>
          <a:prstGeom prst="rect">
            <a:avLst/>
          </a:prstGeom>
        </p:spPr>
      </p:pic>
      <p:pic>
        <p:nvPicPr>
          <p:cNvPr id="7" name="Picture 7"/>
          <p:cNvPicPr>
            <a:picLocks noChangeAspect="1"/>
          </p:cNvPicPr>
          <p:nvPr/>
        </p:nvPicPr>
        <p:blipFill>
          <a:blip r:embed="rId3"/>
          <a:srcRect r="23912"/>
          <a:stretch>
            <a:fillRect/>
          </a:stretch>
        </p:blipFill>
        <p:spPr>
          <a:xfrm>
            <a:off x="542117" y="0"/>
            <a:ext cx="5347819" cy="4688038"/>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FIREWORKS SAFETY</a:t>
            </a:r>
          </a:p>
        </p:txBody>
      </p:sp>
      <p:sp>
        <p:nvSpPr>
          <p:cNvPr id="9" name="TextBox 9"/>
          <p:cNvSpPr txBox="1"/>
          <p:nvPr/>
        </p:nvSpPr>
        <p:spPr>
          <a:xfrm>
            <a:off x="7779616" y="6300759"/>
            <a:ext cx="9299816" cy="2296662"/>
          </a:xfrm>
          <a:prstGeom prst="rect">
            <a:avLst/>
          </a:prstGeom>
        </p:spPr>
        <p:txBody>
          <a:bodyPr lIns="0" tIns="0" rIns="0" bIns="0" rtlCol="0" anchor="t">
            <a:spAutoFit/>
          </a:bodyPr>
          <a:lstStyle/>
          <a:p>
            <a:pPr>
              <a:lnSpc>
                <a:spcPts val="3655"/>
              </a:lnSpc>
            </a:pPr>
            <a:r>
              <a:rPr lang="en-US" sz="3179" spc="149" dirty="0">
                <a:solidFill>
                  <a:srgbClr val="000000"/>
                </a:solidFill>
                <a:latin typeface="Articulat"/>
              </a:rPr>
              <a:t>The National Safety Council recommends enjoying fireworks at public displays conducted by professionals, and not use any fireworks at home. They may be legal, but they are not safe.</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r="28075" b="427"/>
          <a:stretch>
            <a:fillRect/>
          </a:stretch>
        </p:blipFill>
        <p:spPr>
          <a:xfrm>
            <a:off x="0" y="0"/>
            <a:ext cx="692296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GENERAL FIREWORKS RULES</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(IF FIREWORKS ARE LEGAL WHERE YOU RESIDE)</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26</a:t>
            </a:r>
          </a:p>
        </p:txBody>
      </p:sp>
      <p:sp>
        <p:nvSpPr>
          <p:cNvPr id="10" name="TextBox 10"/>
          <p:cNvSpPr txBox="1"/>
          <p:nvPr/>
        </p:nvSpPr>
        <p:spPr>
          <a:xfrm>
            <a:off x="7597151" y="2699343"/>
            <a:ext cx="10562008" cy="6370319"/>
          </a:xfrm>
          <a:prstGeom prst="rect">
            <a:avLst/>
          </a:prstGeom>
        </p:spPr>
        <p:txBody>
          <a:bodyPr lIns="0" tIns="0" rIns="0" bIns="0" rtlCol="0" anchor="t">
            <a:spAutoFit/>
          </a:bodyPr>
          <a:lstStyle/>
          <a:p>
            <a:pPr marL="388622" lvl="1" indent="-194311">
              <a:lnSpc>
                <a:spcPts val="3600"/>
              </a:lnSpc>
              <a:buFont typeface="Arial"/>
              <a:buChar char="•"/>
            </a:pPr>
            <a:r>
              <a:rPr lang="en-US" sz="1800" spc="37" dirty="0">
                <a:solidFill>
                  <a:srgbClr val="000000"/>
                </a:solidFill>
                <a:latin typeface="Articulat" panose="020B0604020202020204" charset="0"/>
              </a:rPr>
              <a:t>Never use fireworks while impaired by drugs or alcohol. </a:t>
            </a:r>
          </a:p>
          <a:p>
            <a:pPr marL="388622" lvl="1" indent="-194311">
              <a:lnSpc>
                <a:spcPts val="3600"/>
              </a:lnSpc>
              <a:buFont typeface="Arial"/>
              <a:buChar char="•"/>
            </a:pPr>
            <a:r>
              <a:rPr lang="en-US" sz="1800" spc="37" dirty="0">
                <a:solidFill>
                  <a:srgbClr val="000000"/>
                </a:solidFill>
                <a:latin typeface="Articulat" panose="020B0604020202020204" charset="0"/>
              </a:rPr>
              <a:t>Anyone using fireworks or standing nearby should wear protective eyewear. </a:t>
            </a:r>
          </a:p>
          <a:p>
            <a:pPr marL="388622" lvl="1" indent="-194311">
              <a:lnSpc>
                <a:spcPts val="3600"/>
              </a:lnSpc>
              <a:buFont typeface="Arial"/>
              <a:buChar char="•"/>
            </a:pPr>
            <a:r>
              <a:rPr lang="en-US" sz="1800" spc="37" dirty="0">
                <a:solidFill>
                  <a:srgbClr val="000000"/>
                </a:solidFill>
                <a:latin typeface="Articulat" panose="020B0604020202020204" charset="0"/>
              </a:rPr>
              <a:t>Never hold lighted fireworks in your hands. </a:t>
            </a:r>
          </a:p>
          <a:p>
            <a:pPr marL="388622" lvl="1" indent="-194311">
              <a:lnSpc>
                <a:spcPts val="3600"/>
              </a:lnSpc>
              <a:buFont typeface="Arial"/>
              <a:buChar char="•"/>
            </a:pPr>
            <a:r>
              <a:rPr lang="en-US" sz="1800" spc="37" dirty="0">
                <a:solidFill>
                  <a:srgbClr val="000000"/>
                </a:solidFill>
                <a:latin typeface="Articulat" panose="020B0604020202020204" charset="0"/>
              </a:rPr>
              <a:t>Never light them indoors. </a:t>
            </a:r>
          </a:p>
          <a:p>
            <a:pPr marL="388622" lvl="1" indent="-194311">
              <a:lnSpc>
                <a:spcPts val="3600"/>
              </a:lnSpc>
              <a:buFont typeface="Arial"/>
              <a:buChar char="•"/>
            </a:pPr>
            <a:r>
              <a:rPr lang="en-US" sz="1800" spc="37" dirty="0">
                <a:solidFill>
                  <a:srgbClr val="000000"/>
                </a:solidFill>
                <a:latin typeface="Articulat" panose="020B0604020202020204" charset="0"/>
              </a:rPr>
              <a:t>Only use them away from people, houses and flammable material. </a:t>
            </a:r>
          </a:p>
          <a:p>
            <a:pPr marL="388622" lvl="1" indent="-194311">
              <a:lnSpc>
                <a:spcPts val="3600"/>
              </a:lnSpc>
              <a:buFont typeface="Arial"/>
              <a:buChar char="•"/>
            </a:pPr>
            <a:r>
              <a:rPr lang="en-US" sz="1800" spc="37" dirty="0">
                <a:solidFill>
                  <a:srgbClr val="000000"/>
                </a:solidFill>
                <a:latin typeface="Articulat" panose="020B0604020202020204" charset="0"/>
              </a:rPr>
              <a:t>Never point or throw fireworks at another person. </a:t>
            </a:r>
          </a:p>
          <a:p>
            <a:pPr marL="388622" lvl="1" indent="-194311">
              <a:lnSpc>
                <a:spcPts val="3600"/>
              </a:lnSpc>
              <a:buFont typeface="Arial"/>
              <a:buChar char="•"/>
            </a:pPr>
            <a:r>
              <a:rPr lang="en-US" sz="1800" spc="37" dirty="0">
                <a:solidFill>
                  <a:srgbClr val="000000"/>
                </a:solidFill>
                <a:latin typeface="Articulat" panose="020B0604020202020204" charset="0"/>
              </a:rPr>
              <a:t>Only light one device at a time and maintain a safe distance after lighting. </a:t>
            </a:r>
          </a:p>
          <a:p>
            <a:pPr marL="388622" lvl="1" indent="-194311">
              <a:lnSpc>
                <a:spcPts val="3600"/>
              </a:lnSpc>
              <a:buFont typeface="Arial"/>
              <a:buChar char="•"/>
            </a:pPr>
            <a:r>
              <a:rPr lang="en-US" sz="1800" spc="37" dirty="0">
                <a:solidFill>
                  <a:srgbClr val="000000"/>
                </a:solidFill>
                <a:latin typeface="Articulat" panose="020B0604020202020204" charset="0"/>
              </a:rPr>
              <a:t>Never ignite devices in a container. </a:t>
            </a:r>
          </a:p>
          <a:p>
            <a:pPr marL="388622" lvl="1" indent="-194311">
              <a:lnSpc>
                <a:spcPts val="3600"/>
              </a:lnSpc>
              <a:buFont typeface="Arial"/>
              <a:buChar char="•"/>
            </a:pPr>
            <a:r>
              <a:rPr lang="en-US" sz="1800" spc="37" dirty="0">
                <a:solidFill>
                  <a:srgbClr val="000000"/>
                </a:solidFill>
                <a:latin typeface="Articulat" panose="020B0604020202020204" charset="0"/>
              </a:rPr>
              <a:t>Do not try to re-light or handle malfunctioning fireworks. </a:t>
            </a:r>
          </a:p>
          <a:p>
            <a:pPr marL="388622" lvl="1" indent="-194311">
              <a:lnSpc>
                <a:spcPts val="3600"/>
              </a:lnSpc>
              <a:buFont typeface="Arial"/>
              <a:buChar char="•"/>
            </a:pPr>
            <a:r>
              <a:rPr lang="en-US" sz="1800" spc="37" dirty="0">
                <a:solidFill>
                  <a:srgbClr val="000000"/>
                </a:solidFill>
                <a:latin typeface="Articulat" panose="020B0604020202020204" charset="0"/>
              </a:rPr>
              <a:t>Soak both spent and unused fireworks in water for a few hours before discarding. </a:t>
            </a:r>
          </a:p>
          <a:p>
            <a:pPr marL="388622" lvl="1" indent="-194311">
              <a:lnSpc>
                <a:spcPts val="3600"/>
              </a:lnSpc>
              <a:buFont typeface="Arial"/>
              <a:buChar char="•"/>
            </a:pPr>
            <a:r>
              <a:rPr lang="en-US" sz="1800" spc="37" dirty="0">
                <a:solidFill>
                  <a:srgbClr val="000000"/>
                </a:solidFill>
                <a:latin typeface="Articulat" panose="020B0604020202020204" charset="0"/>
              </a:rPr>
              <a:t>Keep bucket of water nearby to extinguish fireworks that don't go off or in case of fire. </a:t>
            </a:r>
          </a:p>
          <a:p>
            <a:pPr marL="388622" lvl="1" indent="-194311">
              <a:lnSpc>
                <a:spcPts val="3600"/>
              </a:lnSpc>
              <a:buFont typeface="Arial"/>
              <a:buChar char="•"/>
            </a:pPr>
            <a:r>
              <a:rPr lang="en-US" sz="1800" spc="84" dirty="0">
                <a:solidFill>
                  <a:srgbClr val="000000"/>
                </a:solidFill>
                <a:latin typeface="Articulat" panose="020B0604020202020204" charset="0"/>
              </a:rPr>
              <a:t>Never allow young children to handle fireworks. </a:t>
            </a:r>
          </a:p>
          <a:p>
            <a:pPr marL="388622" lvl="1" indent="-194311">
              <a:lnSpc>
                <a:spcPts val="3600"/>
              </a:lnSpc>
              <a:buFont typeface="Arial"/>
              <a:buChar char="•"/>
            </a:pPr>
            <a:r>
              <a:rPr lang="en-US" sz="1800" spc="84" dirty="0">
                <a:solidFill>
                  <a:srgbClr val="000000"/>
                </a:solidFill>
                <a:latin typeface="Articulat" panose="020B0604020202020204" charset="0"/>
              </a:rPr>
              <a:t>Older children should use them only under close adult supervision. </a:t>
            </a:r>
          </a:p>
          <a:p>
            <a:pPr marL="388622" lvl="1" indent="-194311" algn="l">
              <a:lnSpc>
                <a:spcPts val="3600"/>
              </a:lnSpc>
              <a:buFont typeface="Arial"/>
              <a:buChar char="•"/>
            </a:pPr>
            <a:r>
              <a:rPr lang="en-US" sz="1800" spc="37" dirty="0">
                <a:solidFill>
                  <a:srgbClr val="000000"/>
                </a:solidFill>
                <a:latin typeface="Articulat" panose="020B0604020202020204" charset="0"/>
              </a:rPr>
              <a:t>Never use illegal fireworks.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r="26303"/>
          <a:stretch>
            <a:fillRect/>
          </a:stretch>
        </p:blipFill>
        <p:spPr>
          <a:xfrm>
            <a:off x="542117" y="5446862"/>
            <a:ext cx="5347819" cy="4840138"/>
          </a:xfrm>
          <a:prstGeom prst="rect">
            <a:avLst/>
          </a:prstGeom>
        </p:spPr>
      </p:pic>
      <p:pic>
        <p:nvPicPr>
          <p:cNvPr id="7" name="Picture 7"/>
          <p:cNvPicPr>
            <a:picLocks noChangeAspect="1"/>
          </p:cNvPicPr>
          <p:nvPr/>
        </p:nvPicPr>
        <p:blipFill>
          <a:blip r:embed="rId3"/>
          <a:srcRect l="23903"/>
          <a:stretch>
            <a:fillRect/>
          </a:stretch>
        </p:blipFill>
        <p:spPr>
          <a:xfrm>
            <a:off x="542117" y="0"/>
            <a:ext cx="5347819" cy="4688038"/>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SPORTS-RELATED ACTIVITIES</a:t>
            </a:r>
          </a:p>
        </p:txBody>
      </p:sp>
      <p:sp>
        <p:nvSpPr>
          <p:cNvPr id="9" name="TextBox 9"/>
          <p:cNvSpPr txBox="1"/>
          <p:nvPr/>
        </p:nvSpPr>
        <p:spPr>
          <a:xfrm>
            <a:off x="7779616" y="6300759"/>
            <a:ext cx="9479684" cy="2753862"/>
          </a:xfrm>
          <a:prstGeom prst="rect">
            <a:avLst/>
          </a:prstGeom>
        </p:spPr>
        <p:txBody>
          <a:bodyPr lIns="0" tIns="0" rIns="0" bIns="0" rtlCol="0" anchor="t">
            <a:spAutoFit/>
          </a:bodyPr>
          <a:lstStyle/>
          <a:p>
            <a:pPr>
              <a:lnSpc>
                <a:spcPts val="3655"/>
              </a:lnSpc>
            </a:pPr>
            <a:r>
              <a:rPr lang="en-US" sz="3179" spc="149" dirty="0">
                <a:solidFill>
                  <a:srgbClr val="000000"/>
                </a:solidFill>
                <a:latin typeface="Articulat"/>
              </a:rPr>
              <a:t>In 2020, the top three sports, activities and equipment with most injuries were:</a:t>
            </a:r>
          </a:p>
          <a:p>
            <a:pPr>
              <a:lnSpc>
                <a:spcPts val="3655"/>
              </a:lnSpc>
            </a:pPr>
            <a:r>
              <a:rPr lang="en-US" sz="3179" spc="149" dirty="0">
                <a:solidFill>
                  <a:srgbClr val="000000"/>
                </a:solidFill>
                <a:latin typeface="Articulat"/>
              </a:rPr>
              <a:t>    1 - Bicycles and accessories</a:t>
            </a:r>
          </a:p>
          <a:p>
            <a:pPr>
              <a:lnSpc>
                <a:spcPts val="3655"/>
              </a:lnSpc>
            </a:pPr>
            <a:r>
              <a:rPr lang="en-US" sz="3179" spc="149" dirty="0">
                <a:solidFill>
                  <a:srgbClr val="000000"/>
                </a:solidFill>
                <a:latin typeface="Articulat"/>
              </a:rPr>
              <a:t>    2 - Exercise and exercise equipment</a:t>
            </a:r>
          </a:p>
          <a:p>
            <a:pPr>
              <a:lnSpc>
                <a:spcPts val="3655"/>
              </a:lnSpc>
            </a:pPr>
            <a:r>
              <a:rPr lang="en-US" sz="3179" spc="149" dirty="0">
                <a:solidFill>
                  <a:srgbClr val="000000"/>
                </a:solidFill>
                <a:latin typeface="Articulat"/>
              </a:rPr>
              <a:t>    3 - ATVs, mopeds and minibikes </a:t>
            </a:r>
          </a:p>
          <a:p>
            <a:pPr>
              <a:lnSpc>
                <a:spcPts val="3655"/>
              </a:lnSpc>
            </a:pPr>
            <a:r>
              <a:rPr lang="en-US" sz="3179" spc="149" dirty="0">
                <a:solidFill>
                  <a:srgbClr val="000000"/>
                </a:solidFill>
                <a:latin typeface="Articulat"/>
              </a:rPr>
              <a:t>(Source: National Safety Council)</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41685" t="12539" r="15018"/>
          <a:stretch>
            <a:fillRect/>
          </a:stretch>
        </p:blipFill>
        <p:spPr>
          <a:xfrm>
            <a:off x="11406380" y="0"/>
            <a:ext cx="6881620" cy="9258300"/>
          </a:xfrm>
          <a:prstGeom prst="rect">
            <a:avLst/>
          </a:prstGeom>
        </p:spPr>
      </p:pic>
      <p:sp>
        <p:nvSpPr>
          <p:cNvPr id="7" name="TextBox 7"/>
          <p:cNvSpPr txBox="1"/>
          <p:nvPr/>
        </p:nvSpPr>
        <p:spPr>
          <a:xfrm>
            <a:off x="878907" y="2967780"/>
            <a:ext cx="9343570" cy="5450210"/>
          </a:xfrm>
          <a:prstGeom prst="rect">
            <a:avLst/>
          </a:prstGeom>
        </p:spPr>
        <p:txBody>
          <a:bodyPr lIns="0" tIns="0" rIns="0" bIns="0" rtlCol="0" anchor="t">
            <a:spAutoFit/>
          </a:bodyPr>
          <a:lstStyle/>
          <a:p>
            <a:pPr marL="474979" lvl="1" indent="-237490">
              <a:lnSpc>
                <a:spcPts val="2529"/>
              </a:lnSpc>
              <a:buFont typeface="Arial"/>
              <a:buChar char="•"/>
            </a:pPr>
            <a:r>
              <a:rPr lang="en-US" sz="2199" spc="56" dirty="0">
                <a:solidFill>
                  <a:srgbClr val="000000"/>
                </a:solidFill>
                <a:latin typeface="Articulat" panose="020B0604020202020204" charset="0"/>
              </a:rPr>
              <a:t>Warm up and stretch before playing any sport.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Ensure you are physically able to play – see your physician for periodic physicals. Don’t participate in a sporting event without a physician’s release if you’ve had a sports injury that required medical attention.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Make sure to wear all proper protective equipment required for the sport: Shoulder pads, elbow pads, knee pads and helmet for football; batting helmets with faceguards; catcher’s face mask, throat guard, chest protector and shin guards for baseball.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Be sure sports protective equipment is in good condition, fits appropriately and is worn correctly all the time. Avoid missing or broken buckles, or compressed or worn padding. Poorly fitting equipment may be uncomfortable and may not offer the best protection.  </a:t>
            </a:r>
          </a:p>
        </p:txBody>
      </p:sp>
      <p:sp>
        <p:nvSpPr>
          <p:cNvPr id="8" name="TextBox 8"/>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SPORTS INJURY PREVENTION</a:t>
            </a:r>
          </a:p>
        </p:txBody>
      </p:sp>
      <p:sp>
        <p:nvSpPr>
          <p:cNvPr id="9" name="TextBox 9"/>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ENSURE YOU ARE PHYSICALLY ABLE </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r="43095"/>
          <a:stretch>
            <a:fillRect/>
          </a:stretch>
        </p:blipFill>
        <p:spPr>
          <a:xfrm>
            <a:off x="0" y="0"/>
            <a:ext cx="692296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CARDIO ACTIVITIES</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WALKING, JOGGING AND EXERCISING SAFELY FOR HEALTH</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29</a:t>
            </a:r>
          </a:p>
        </p:txBody>
      </p:sp>
      <p:sp>
        <p:nvSpPr>
          <p:cNvPr id="10" name="TextBox 10"/>
          <p:cNvSpPr txBox="1"/>
          <p:nvPr/>
        </p:nvSpPr>
        <p:spPr>
          <a:xfrm>
            <a:off x="7629905" y="2767144"/>
            <a:ext cx="10064446" cy="5019675"/>
          </a:xfrm>
          <a:prstGeom prst="rect">
            <a:avLst/>
          </a:prstGeom>
        </p:spPr>
        <p:txBody>
          <a:bodyPr lIns="0" tIns="0" rIns="0" bIns="0" rtlCol="0" anchor="t">
            <a:spAutoFit/>
          </a:bodyPr>
          <a:lstStyle/>
          <a:p>
            <a:pPr>
              <a:lnSpc>
                <a:spcPts val="4399"/>
              </a:lnSpc>
            </a:pPr>
            <a:r>
              <a:rPr lang="en-US" sz="2199" spc="56" dirty="0">
                <a:solidFill>
                  <a:srgbClr val="000000"/>
                </a:solidFill>
                <a:latin typeface="Arimo Bold"/>
              </a:rPr>
              <a:t>Follow our tips to ensure that your jogs are rewarding and safe:</a:t>
            </a:r>
          </a:p>
          <a:p>
            <a:pPr marL="474979" lvl="1" indent="-237490">
              <a:lnSpc>
                <a:spcPts val="2529"/>
              </a:lnSpc>
              <a:buFont typeface="Arial"/>
              <a:buChar char="•"/>
            </a:pPr>
            <a:r>
              <a:rPr lang="en-US" sz="2199" spc="103" dirty="0">
                <a:solidFill>
                  <a:srgbClr val="000000"/>
                </a:solidFill>
                <a:latin typeface="Articulat"/>
              </a:rPr>
              <a:t>Execute warm up exercise before walking, jogging or running. </a:t>
            </a:r>
          </a:p>
          <a:p>
            <a:pPr>
              <a:lnSpc>
                <a:spcPts val="2529"/>
              </a:lnSpc>
            </a:pPr>
            <a:endParaRPr lang="en-US" sz="2199" spc="103" dirty="0">
              <a:solidFill>
                <a:srgbClr val="000000"/>
              </a:solidFill>
              <a:latin typeface="Articulat"/>
            </a:endParaRPr>
          </a:p>
          <a:p>
            <a:pPr marL="474979" lvl="1" indent="-237490">
              <a:lnSpc>
                <a:spcPts val="2529"/>
              </a:lnSpc>
              <a:buFont typeface="Arial"/>
              <a:buChar char="•"/>
            </a:pPr>
            <a:r>
              <a:rPr lang="en-US" sz="2199" spc="103" dirty="0">
                <a:solidFill>
                  <a:srgbClr val="000000"/>
                </a:solidFill>
                <a:latin typeface="Articulat"/>
              </a:rPr>
              <a:t>Choose good shoes for jogging, walking or running.  </a:t>
            </a:r>
          </a:p>
          <a:p>
            <a:pPr>
              <a:lnSpc>
                <a:spcPts val="2529"/>
              </a:lnSpc>
            </a:pPr>
            <a:endParaRPr lang="en-US" sz="2199" spc="103" dirty="0">
              <a:solidFill>
                <a:srgbClr val="000000"/>
              </a:solidFill>
              <a:latin typeface="Articulat"/>
            </a:endParaRPr>
          </a:p>
          <a:p>
            <a:pPr marL="474979" lvl="1" indent="-237490">
              <a:lnSpc>
                <a:spcPts val="2529"/>
              </a:lnSpc>
              <a:buFont typeface="Arial"/>
              <a:buChar char="•"/>
            </a:pPr>
            <a:r>
              <a:rPr lang="en-US" sz="2199" spc="103" dirty="0">
                <a:solidFill>
                  <a:srgbClr val="000000"/>
                </a:solidFill>
                <a:latin typeface="Articulat"/>
              </a:rPr>
              <a:t>Drink plenty of fluids (water or sports drinks) before, during and after.</a:t>
            </a:r>
          </a:p>
          <a:p>
            <a:pPr>
              <a:lnSpc>
                <a:spcPts val="2529"/>
              </a:lnSpc>
            </a:pPr>
            <a:endParaRPr lang="en-US" sz="2199" spc="103" dirty="0">
              <a:solidFill>
                <a:srgbClr val="000000"/>
              </a:solidFill>
              <a:latin typeface="Articulat"/>
            </a:endParaRPr>
          </a:p>
          <a:p>
            <a:pPr marL="474979" lvl="1" indent="-237490">
              <a:lnSpc>
                <a:spcPts val="2529"/>
              </a:lnSpc>
              <a:buFont typeface="Arial"/>
              <a:buChar char="•"/>
            </a:pPr>
            <a:r>
              <a:rPr lang="en-US" sz="2199" spc="103" dirty="0">
                <a:solidFill>
                  <a:srgbClr val="000000"/>
                </a:solidFill>
                <a:latin typeface="Articulat"/>
              </a:rPr>
              <a:t>Watch for signs of heat cramps, heat exhaustion or heat stroke.  </a:t>
            </a:r>
          </a:p>
          <a:p>
            <a:pPr>
              <a:lnSpc>
                <a:spcPts val="2529"/>
              </a:lnSpc>
            </a:pPr>
            <a:endParaRPr lang="en-US" sz="2199" spc="103" dirty="0">
              <a:solidFill>
                <a:srgbClr val="000000"/>
              </a:solidFill>
              <a:latin typeface="Articulat"/>
            </a:endParaRPr>
          </a:p>
          <a:p>
            <a:pPr marL="474979" lvl="1" indent="-237490">
              <a:lnSpc>
                <a:spcPts val="2529"/>
              </a:lnSpc>
              <a:buFont typeface="Arial"/>
              <a:buChar char="•"/>
            </a:pPr>
            <a:r>
              <a:rPr lang="en-US" sz="2199" spc="103" dirty="0">
                <a:solidFill>
                  <a:srgbClr val="000000"/>
                </a:solidFill>
                <a:latin typeface="Articulat"/>
              </a:rPr>
              <a:t>Allow a cool down period.</a:t>
            </a:r>
          </a:p>
          <a:p>
            <a:pPr>
              <a:lnSpc>
                <a:spcPts val="2529"/>
              </a:lnSpc>
            </a:pPr>
            <a:endParaRPr lang="en-US" sz="2199" spc="103" dirty="0">
              <a:solidFill>
                <a:srgbClr val="000000"/>
              </a:solidFill>
              <a:latin typeface="Articulat"/>
            </a:endParaRPr>
          </a:p>
          <a:p>
            <a:pPr marL="474979" lvl="1" indent="-237490">
              <a:lnSpc>
                <a:spcPts val="2529"/>
              </a:lnSpc>
              <a:buFont typeface="Arial"/>
              <a:buChar char="•"/>
            </a:pPr>
            <a:r>
              <a:rPr lang="en-US" sz="2199" spc="103" dirty="0">
                <a:solidFill>
                  <a:srgbClr val="000000"/>
                </a:solidFill>
                <a:latin typeface="Articulat"/>
              </a:rPr>
              <a:t>Jog, run or walk on sidewalks facing traffic. Exercise caution when jogging, running, or walking near roadways.  </a:t>
            </a:r>
          </a:p>
          <a:p>
            <a:pPr>
              <a:lnSpc>
                <a:spcPts val="2529"/>
              </a:lnSpc>
            </a:pPr>
            <a:endParaRPr lang="en-US" sz="2199" spc="103" dirty="0">
              <a:solidFill>
                <a:srgbClr val="000000"/>
              </a:solidFill>
              <a:latin typeface="Articulat"/>
            </a:endParaRPr>
          </a:p>
          <a:p>
            <a:pPr marL="474979" lvl="1" indent="-237490" algn="l">
              <a:lnSpc>
                <a:spcPts val="2529"/>
              </a:lnSpc>
              <a:buFont typeface="Arial"/>
              <a:buChar char="•"/>
            </a:pPr>
            <a:r>
              <a:rPr lang="en-US" sz="2199" spc="103" dirty="0">
                <a:solidFill>
                  <a:srgbClr val="000000"/>
                </a:solidFill>
                <a:latin typeface="Articulat"/>
              </a:rPr>
              <a:t>Wear bright-colored clothing to improve your visibility.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pic>
        <p:nvPicPr>
          <p:cNvPr id="4" name="Picture 4"/>
          <p:cNvPicPr>
            <a:picLocks noChangeAspect="1"/>
          </p:cNvPicPr>
          <p:nvPr/>
        </p:nvPicPr>
        <p:blipFill>
          <a:blip r:embed="rId2">
            <a:alphaModFix amt="19999"/>
          </a:blip>
          <a:srcRect t="7142" b="23125"/>
          <a:stretch>
            <a:fillRect/>
          </a:stretch>
        </p:blipFill>
        <p:spPr>
          <a:xfrm>
            <a:off x="0" y="0"/>
            <a:ext cx="18288000" cy="9258300"/>
          </a:xfrm>
          <a:prstGeom prst="rect">
            <a:avLst/>
          </a:prstGeom>
        </p:spPr>
      </p:pic>
      <p:grpSp>
        <p:nvGrpSpPr>
          <p:cNvPr id="5" name="Group 5"/>
          <p:cNvGrpSpPr/>
          <p:nvPr/>
        </p:nvGrpSpPr>
        <p:grpSpPr>
          <a:xfrm>
            <a:off x="0" y="1028700"/>
            <a:ext cx="10260536" cy="1159185"/>
            <a:chOff x="0" y="0"/>
            <a:chExt cx="8638348" cy="975918"/>
          </a:xfrm>
        </p:grpSpPr>
        <p:sp>
          <p:nvSpPr>
            <p:cNvPr id="6" name="Freeform 6"/>
            <p:cNvSpPr/>
            <p:nvPr/>
          </p:nvSpPr>
          <p:spPr>
            <a:xfrm>
              <a:off x="0" y="0"/>
              <a:ext cx="8638348" cy="975918"/>
            </a:xfrm>
            <a:custGeom>
              <a:avLst/>
              <a:gdLst/>
              <a:ahLst/>
              <a:cxnLst/>
              <a:rect l="l" t="t" r="r" b="b"/>
              <a:pathLst>
                <a:path w="8638348" h="975918">
                  <a:moveTo>
                    <a:pt x="0" y="0"/>
                  </a:moveTo>
                  <a:lnTo>
                    <a:pt x="8638348" y="0"/>
                  </a:lnTo>
                  <a:lnTo>
                    <a:pt x="8638348" y="975918"/>
                  </a:lnTo>
                  <a:lnTo>
                    <a:pt x="0" y="975918"/>
                  </a:lnTo>
                  <a:close/>
                </a:path>
              </a:pathLst>
            </a:custGeom>
            <a:solidFill>
              <a:srgbClr val="03989E"/>
            </a:solidFill>
          </p:spPr>
        </p:sp>
      </p:grpSp>
      <p:sp>
        <p:nvSpPr>
          <p:cNvPr id="7" name="TextBox 7"/>
          <p:cNvSpPr txBox="1"/>
          <p:nvPr/>
        </p:nvSpPr>
        <p:spPr>
          <a:xfrm>
            <a:off x="1894254" y="2992841"/>
            <a:ext cx="14499492" cy="1323975"/>
          </a:xfrm>
          <a:prstGeom prst="rect">
            <a:avLst/>
          </a:prstGeom>
        </p:spPr>
        <p:txBody>
          <a:bodyPr lIns="0" tIns="0" rIns="0" bIns="0" rtlCol="0" anchor="t">
            <a:spAutoFit/>
          </a:bodyPr>
          <a:lstStyle/>
          <a:p>
            <a:pPr>
              <a:lnSpc>
                <a:spcPts val="3450"/>
              </a:lnSpc>
            </a:pPr>
            <a:r>
              <a:rPr lang="en-US" sz="3000" spc="141" dirty="0">
                <a:solidFill>
                  <a:srgbClr val="000000"/>
                </a:solidFill>
                <a:latin typeface="Articulat"/>
              </a:rPr>
              <a:t>During the 101 Critical Days of Summer in 2021, the Department of the Navy lost </a:t>
            </a:r>
            <a:r>
              <a:rPr lang="en-US" sz="3000" spc="141" dirty="0">
                <a:solidFill>
                  <a:srgbClr val="000000"/>
                </a:solidFill>
                <a:latin typeface="Articulat Bold"/>
              </a:rPr>
              <a:t>26</a:t>
            </a:r>
            <a:r>
              <a:rPr lang="en-US" sz="3000" spc="141" dirty="0">
                <a:solidFill>
                  <a:srgbClr val="000000"/>
                </a:solidFill>
                <a:latin typeface="Articulat"/>
              </a:rPr>
              <a:t> Sailors and Marines to preventable off-duty mishaps. Motor vehicle, motorcycle and water-related mishaps were the leading causes.</a:t>
            </a:r>
          </a:p>
        </p:txBody>
      </p:sp>
      <p:sp>
        <p:nvSpPr>
          <p:cNvPr id="8" name="TextBox 8"/>
          <p:cNvSpPr txBox="1"/>
          <p:nvPr/>
        </p:nvSpPr>
        <p:spPr>
          <a:xfrm>
            <a:off x="238952" y="1158902"/>
            <a:ext cx="12033910" cy="870584"/>
          </a:xfrm>
          <a:prstGeom prst="rect">
            <a:avLst/>
          </a:prstGeom>
        </p:spPr>
        <p:txBody>
          <a:bodyPr lIns="0" tIns="0" rIns="0" bIns="0" rtlCol="0" anchor="t">
            <a:spAutoFit/>
          </a:bodyPr>
          <a:lstStyle/>
          <a:p>
            <a:pPr>
              <a:lnSpc>
                <a:spcPts val="7140"/>
              </a:lnSpc>
            </a:pPr>
            <a:r>
              <a:rPr lang="en-US" sz="5100" spc="5">
                <a:solidFill>
                  <a:srgbClr val="FFFFFF"/>
                </a:solidFill>
                <a:latin typeface="Gordita Bold"/>
              </a:rPr>
              <a:t>LAST SUMMER FATALITIES</a:t>
            </a:r>
          </a:p>
        </p:txBody>
      </p:sp>
      <p:sp>
        <p:nvSpPr>
          <p:cNvPr id="9" name="TextBox 9"/>
          <p:cNvSpPr txBox="1"/>
          <p:nvPr/>
        </p:nvSpPr>
        <p:spPr>
          <a:xfrm>
            <a:off x="335394" y="2280022"/>
            <a:ext cx="7019805"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ONE OFF-DUTY DEATH IS ONE TOO MANY</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03</a:t>
            </a:r>
          </a:p>
        </p:txBody>
      </p:sp>
      <p:sp>
        <p:nvSpPr>
          <p:cNvPr id="11" name="TextBox 11"/>
          <p:cNvSpPr txBox="1"/>
          <p:nvPr/>
        </p:nvSpPr>
        <p:spPr>
          <a:xfrm>
            <a:off x="10067171" y="4473102"/>
            <a:ext cx="2087410" cy="3150966"/>
          </a:xfrm>
          <a:prstGeom prst="rect">
            <a:avLst/>
          </a:prstGeom>
        </p:spPr>
        <p:txBody>
          <a:bodyPr lIns="0" tIns="0" rIns="0" bIns="0" rtlCol="0" anchor="t">
            <a:spAutoFit/>
          </a:bodyPr>
          <a:lstStyle/>
          <a:p>
            <a:pPr>
              <a:lnSpc>
                <a:spcPts val="3582"/>
              </a:lnSpc>
            </a:pPr>
            <a:r>
              <a:rPr lang="en-US" sz="2558" dirty="0">
                <a:solidFill>
                  <a:srgbClr val="000000"/>
                </a:solidFill>
                <a:latin typeface="Articulat Bold"/>
              </a:rPr>
              <a:t>PMV-4 (7)</a:t>
            </a:r>
          </a:p>
          <a:p>
            <a:pPr>
              <a:lnSpc>
                <a:spcPts val="3582"/>
              </a:lnSpc>
            </a:pPr>
            <a:r>
              <a:rPr lang="en-US" sz="2558" dirty="0">
                <a:solidFill>
                  <a:srgbClr val="000000"/>
                </a:solidFill>
                <a:latin typeface="Articulat"/>
              </a:rPr>
              <a:t>Sailors - 5</a:t>
            </a:r>
          </a:p>
          <a:p>
            <a:pPr>
              <a:lnSpc>
                <a:spcPts val="3582"/>
              </a:lnSpc>
            </a:pPr>
            <a:r>
              <a:rPr lang="en-US" sz="2558" dirty="0">
                <a:solidFill>
                  <a:srgbClr val="000000"/>
                </a:solidFill>
                <a:latin typeface="Articulat"/>
              </a:rPr>
              <a:t>Marines - 2</a:t>
            </a:r>
          </a:p>
          <a:p>
            <a:pPr>
              <a:lnSpc>
                <a:spcPts val="3582"/>
              </a:lnSpc>
            </a:pPr>
            <a:endParaRPr lang="en-US" sz="2558" dirty="0">
              <a:solidFill>
                <a:srgbClr val="000000"/>
              </a:solidFill>
              <a:latin typeface="Articulat"/>
            </a:endParaRPr>
          </a:p>
          <a:p>
            <a:pPr>
              <a:lnSpc>
                <a:spcPts val="3582"/>
              </a:lnSpc>
            </a:pPr>
            <a:r>
              <a:rPr lang="en-US" sz="2558" dirty="0">
                <a:solidFill>
                  <a:srgbClr val="000000"/>
                </a:solidFill>
                <a:latin typeface="Articulat Bold"/>
              </a:rPr>
              <a:t>PMV-2 (10)</a:t>
            </a:r>
          </a:p>
          <a:p>
            <a:pPr>
              <a:lnSpc>
                <a:spcPts val="3582"/>
              </a:lnSpc>
            </a:pPr>
            <a:r>
              <a:rPr lang="en-US" sz="2558" dirty="0">
                <a:solidFill>
                  <a:srgbClr val="000000"/>
                </a:solidFill>
                <a:latin typeface="Articulat"/>
              </a:rPr>
              <a:t>Sailors - 7</a:t>
            </a:r>
          </a:p>
          <a:p>
            <a:pPr>
              <a:lnSpc>
                <a:spcPts val="3582"/>
              </a:lnSpc>
            </a:pPr>
            <a:r>
              <a:rPr lang="en-US" sz="2558" dirty="0">
                <a:solidFill>
                  <a:srgbClr val="000000"/>
                </a:solidFill>
                <a:latin typeface="Articulat"/>
              </a:rPr>
              <a:t>Marines - 3</a:t>
            </a:r>
          </a:p>
        </p:txBody>
      </p:sp>
      <p:sp>
        <p:nvSpPr>
          <p:cNvPr id="12" name="TextBox 12"/>
          <p:cNvSpPr txBox="1"/>
          <p:nvPr/>
        </p:nvSpPr>
        <p:spPr>
          <a:xfrm>
            <a:off x="5465711" y="4473102"/>
            <a:ext cx="3981194" cy="3603585"/>
          </a:xfrm>
          <a:prstGeom prst="rect">
            <a:avLst/>
          </a:prstGeom>
        </p:spPr>
        <p:txBody>
          <a:bodyPr lIns="0" tIns="0" rIns="0" bIns="0" rtlCol="0" anchor="t">
            <a:spAutoFit/>
          </a:bodyPr>
          <a:lstStyle/>
          <a:p>
            <a:pPr>
              <a:lnSpc>
                <a:spcPts val="3582"/>
              </a:lnSpc>
            </a:pPr>
            <a:r>
              <a:rPr lang="en-US" sz="2558" spc="120" dirty="0">
                <a:solidFill>
                  <a:srgbClr val="000000"/>
                </a:solidFill>
                <a:latin typeface="Articulat Bold"/>
              </a:rPr>
              <a:t>Off-Duty Recreation (5)</a:t>
            </a:r>
          </a:p>
          <a:p>
            <a:pPr>
              <a:lnSpc>
                <a:spcPts val="3582"/>
              </a:lnSpc>
            </a:pPr>
            <a:r>
              <a:rPr lang="en-US" sz="2558" spc="120" dirty="0">
                <a:solidFill>
                  <a:srgbClr val="000000"/>
                </a:solidFill>
                <a:latin typeface="Articulat"/>
              </a:rPr>
              <a:t>Sailors - 0</a:t>
            </a:r>
          </a:p>
          <a:p>
            <a:pPr>
              <a:lnSpc>
                <a:spcPts val="3582"/>
              </a:lnSpc>
            </a:pPr>
            <a:r>
              <a:rPr lang="en-US" sz="2558" spc="120" dirty="0">
                <a:solidFill>
                  <a:srgbClr val="000000"/>
                </a:solidFill>
                <a:latin typeface="Articulat"/>
              </a:rPr>
              <a:t>Marines - 5</a:t>
            </a:r>
          </a:p>
          <a:p>
            <a:pPr>
              <a:lnSpc>
                <a:spcPts val="3582"/>
              </a:lnSpc>
            </a:pPr>
            <a:endParaRPr lang="en-US" sz="2558" spc="120" dirty="0">
              <a:solidFill>
                <a:srgbClr val="000000"/>
              </a:solidFill>
              <a:latin typeface="Articulat"/>
            </a:endParaRPr>
          </a:p>
          <a:p>
            <a:pPr>
              <a:lnSpc>
                <a:spcPts val="3582"/>
              </a:lnSpc>
            </a:pPr>
            <a:r>
              <a:rPr lang="en-US" sz="2558" spc="120" dirty="0">
                <a:solidFill>
                  <a:srgbClr val="000000"/>
                </a:solidFill>
                <a:latin typeface="Articulat Bold"/>
              </a:rPr>
              <a:t>Water/Drowning (4)*</a:t>
            </a:r>
          </a:p>
          <a:p>
            <a:pPr>
              <a:lnSpc>
                <a:spcPts val="3582"/>
              </a:lnSpc>
            </a:pPr>
            <a:r>
              <a:rPr lang="en-US" sz="2558" spc="120" dirty="0">
                <a:solidFill>
                  <a:srgbClr val="000000"/>
                </a:solidFill>
                <a:latin typeface="Articulat"/>
              </a:rPr>
              <a:t>Sailors - 0</a:t>
            </a:r>
          </a:p>
          <a:p>
            <a:pPr>
              <a:lnSpc>
                <a:spcPts val="3582"/>
              </a:lnSpc>
            </a:pPr>
            <a:r>
              <a:rPr lang="en-US" sz="2558" spc="120" dirty="0">
                <a:solidFill>
                  <a:srgbClr val="000000"/>
                </a:solidFill>
                <a:latin typeface="Articulat"/>
              </a:rPr>
              <a:t>Marines - 4</a:t>
            </a:r>
          </a:p>
          <a:p>
            <a:pPr>
              <a:lnSpc>
                <a:spcPts val="3582"/>
              </a:lnSpc>
            </a:pPr>
            <a:endParaRPr lang="en-US" sz="2558" spc="120" dirty="0">
              <a:solidFill>
                <a:srgbClr val="000000"/>
              </a:solidFill>
              <a:latin typeface="Articulat"/>
            </a:endParaRPr>
          </a:p>
        </p:txBody>
      </p:sp>
      <p:sp>
        <p:nvSpPr>
          <p:cNvPr id="13" name="TextBox 13"/>
          <p:cNvSpPr txBox="1"/>
          <p:nvPr/>
        </p:nvSpPr>
        <p:spPr>
          <a:xfrm>
            <a:off x="4451641" y="8029061"/>
            <a:ext cx="9384718" cy="757889"/>
          </a:xfrm>
          <a:prstGeom prst="rect">
            <a:avLst/>
          </a:prstGeom>
        </p:spPr>
        <p:txBody>
          <a:bodyPr lIns="0" tIns="0" rIns="0" bIns="0" rtlCol="0" anchor="t">
            <a:spAutoFit/>
          </a:bodyPr>
          <a:lstStyle/>
          <a:p>
            <a:pPr>
              <a:lnSpc>
                <a:spcPts val="3070"/>
              </a:lnSpc>
            </a:pPr>
            <a:r>
              <a:rPr lang="en-US" sz="2193" dirty="0">
                <a:solidFill>
                  <a:srgbClr val="000000"/>
                </a:solidFill>
                <a:latin typeface="Articulat Italics"/>
              </a:rPr>
              <a:t>*Note: Subset of Off-Duty Recreation; therefore, a fifth Marine is one of the Off-Duty Recreation-Related Mishaps with 4 = Water-Related Mishaps.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t="7609" b="3124"/>
          <a:stretch>
            <a:fillRect/>
          </a:stretch>
        </p:blipFill>
        <p:spPr>
          <a:xfrm>
            <a:off x="11406380" y="0"/>
            <a:ext cx="6881620" cy="9251437"/>
          </a:xfrm>
          <a:prstGeom prst="rect">
            <a:avLst/>
          </a:prstGeom>
        </p:spPr>
      </p:pic>
      <p:sp>
        <p:nvSpPr>
          <p:cNvPr id="7" name="TextBox 7"/>
          <p:cNvSpPr txBox="1"/>
          <p:nvPr/>
        </p:nvSpPr>
        <p:spPr>
          <a:xfrm>
            <a:off x="463450" y="2705100"/>
            <a:ext cx="10141639" cy="6412012"/>
          </a:xfrm>
          <a:prstGeom prst="rect">
            <a:avLst/>
          </a:prstGeom>
        </p:spPr>
        <p:txBody>
          <a:bodyPr lIns="0" tIns="0" rIns="0" bIns="0" rtlCol="0" anchor="t">
            <a:spAutoFit/>
          </a:bodyPr>
          <a:lstStyle/>
          <a:p>
            <a:pPr marL="474979" lvl="1" indent="-237490">
              <a:lnSpc>
                <a:spcPts val="2529"/>
              </a:lnSpc>
              <a:buFont typeface="Arial"/>
              <a:buChar char="•"/>
            </a:pPr>
            <a:r>
              <a:rPr lang="en-US" sz="2199" spc="56" dirty="0">
                <a:solidFill>
                  <a:srgbClr val="000000"/>
                </a:solidFill>
                <a:latin typeface="Articulat" panose="020B0604020202020204" charset="0"/>
              </a:rPr>
              <a:t>Jog in a familiar area but vary your routes. Changing the route you take will prevent someone from noting your schedule or movements.</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Jog in open spaces, away from bushes or alcoves where someone could hide.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Carry your ID. If you suspect you’re being followed, call the police immediately and find a safe place to wait for them to arrive.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Carry a whistle or shrill alarm to summon help if needed.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Take a key with you. Don’t leave your house unlocked.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Do not run with your phone or other valuables in sight.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Avoid jogging in secluded areas or at night. If you do run after dark, do so in well-lit and populated areas and consider buying reflective running gear or a runner’s light so you’re highly visible to traffic.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Recruit a friend. Runners in pairs or groups are less appealing targets</a:t>
            </a:r>
            <a:r>
              <a:rPr lang="en-US" sz="2199" spc="56" dirty="0" smtClean="0">
                <a:solidFill>
                  <a:srgbClr val="000000"/>
                </a:solidFill>
                <a:latin typeface="Articulat" panose="020B0604020202020204" charset="0"/>
              </a:rPr>
              <a:t>.</a:t>
            </a:r>
            <a:endParaRPr lang="en-US" sz="2199" spc="56" dirty="0">
              <a:solidFill>
                <a:srgbClr val="000000"/>
              </a:solidFill>
              <a:latin typeface="Articulat" panose="020B0604020202020204" charset="0"/>
            </a:endParaRPr>
          </a:p>
        </p:txBody>
      </p:sp>
      <p:sp>
        <p:nvSpPr>
          <p:cNvPr id="8" name="TextBox 8"/>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CARDIO ACTIVITIES</a:t>
            </a:r>
          </a:p>
        </p:txBody>
      </p:sp>
      <p:sp>
        <p:nvSpPr>
          <p:cNvPr id="9" name="TextBox 9"/>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WALKING, JOGGING AND EXERCISING SAFELY FOR SECURITY</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13325" r="37636"/>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CARDIO ACTIVITIES</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BIKING SAFELY</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31</a:t>
            </a:r>
          </a:p>
        </p:txBody>
      </p:sp>
      <p:sp>
        <p:nvSpPr>
          <p:cNvPr id="10" name="TextBox 10"/>
          <p:cNvSpPr txBox="1"/>
          <p:nvPr/>
        </p:nvSpPr>
        <p:spPr>
          <a:xfrm>
            <a:off x="7484888" y="2958861"/>
            <a:ext cx="10064446" cy="5770811"/>
          </a:xfrm>
          <a:prstGeom prst="rect">
            <a:avLst/>
          </a:prstGeom>
        </p:spPr>
        <p:txBody>
          <a:bodyPr lIns="0" tIns="0" rIns="0" bIns="0" rtlCol="0" anchor="t">
            <a:spAutoFit/>
          </a:bodyPr>
          <a:lstStyle/>
          <a:p>
            <a:pPr>
              <a:lnSpc>
                <a:spcPts val="2529"/>
              </a:lnSpc>
            </a:pPr>
            <a:r>
              <a:rPr lang="en-US" sz="2199" spc="56" dirty="0">
                <a:solidFill>
                  <a:srgbClr val="000000"/>
                </a:solidFill>
                <a:latin typeface="Articulat" panose="020B0604020202020204" charset="0"/>
              </a:rPr>
              <a:t>When a crash occurs between a vehicle and a bike, it’s the cyclist who is most likely to be injured. A large percentage of crashes can be avoided if motorists and cyclists follow the rules of the road and watch out for each other.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Wear equipment to protect you and make you more visible to others, like an approved bike helmet, bright clothing (during the day), reflective gear, and a white front light and red rear light and reflectors on your bike (at night or when visibility is poor).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Remember to use arm and hand signals.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Ride with traffic, not against it. </a:t>
            </a:r>
          </a:p>
          <a:p>
            <a:pPr>
              <a:lnSpc>
                <a:spcPts val="2529"/>
              </a:lnSpc>
            </a:pPr>
            <a:endParaRPr lang="en-US" sz="2199" spc="56" dirty="0">
              <a:solidFill>
                <a:srgbClr val="000000"/>
              </a:solidFill>
              <a:latin typeface="Articulat" panose="020B0604020202020204" charset="0"/>
            </a:endParaRPr>
          </a:p>
          <a:p>
            <a:pPr marL="474979" lvl="1" indent="-237490" algn="l">
              <a:lnSpc>
                <a:spcPts val="2529"/>
              </a:lnSpc>
              <a:buFont typeface="Arial"/>
              <a:buChar char="•"/>
            </a:pPr>
            <a:r>
              <a:rPr lang="en-US" sz="2199" spc="56" dirty="0">
                <a:solidFill>
                  <a:srgbClr val="000000"/>
                </a:solidFill>
                <a:latin typeface="Articulat" panose="020B0604020202020204" charset="0"/>
              </a:rPr>
              <a:t>Avoid riding at night, if possible. If you must ride at night, install front and rear lights on your bicycle and wear reflective clothing. It’s the law! Regardless of the season, bicyclist deaths occurred most often between 6 p.m. and 9 p.m.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t="1596" b="8667"/>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CARDIO ACTIVITIES</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BIKING SAFELY CONTINUED</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32</a:t>
            </a:r>
          </a:p>
        </p:txBody>
      </p:sp>
      <p:sp>
        <p:nvSpPr>
          <p:cNvPr id="10" name="TextBox 10"/>
          <p:cNvSpPr txBox="1"/>
          <p:nvPr/>
        </p:nvSpPr>
        <p:spPr>
          <a:xfrm>
            <a:off x="649790" y="2938594"/>
            <a:ext cx="10064446" cy="5770811"/>
          </a:xfrm>
          <a:prstGeom prst="rect">
            <a:avLst/>
          </a:prstGeom>
        </p:spPr>
        <p:txBody>
          <a:bodyPr lIns="0" tIns="0" rIns="0" bIns="0" rtlCol="0" anchor="t">
            <a:spAutoFit/>
          </a:bodyPr>
          <a:lstStyle/>
          <a:p>
            <a:pPr marL="474979" lvl="1" indent="-237490">
              <a:lnSpc>
                <a:spcPts val="2529"/>
              </a:lnSpc>
              <a:buFont typeface="Arial"/>
              <a:buChar char="•"/>
            </a:pPr>
            <a:r>
              <a:rPr lang="en-US" sz="2199" spc="103" dirty="0">
                <a:solidFill>
                  <a:srgbClr val="000000"/>
                </a:solidFill>
                <a:latin typeface="Articulat" panose="020B0604020202020204" charset="0"/>
              </a:rPr>
              <a:t>Of the 1,089 bicyclist deaths in 2019, 712 died in motor-vehicle crashes and 377 in other incidents, according to National Center for Health Statistics mortality data. Males accounted for 88% of all bicycle deaths, over seven times the fatalities for females.</a:t>
            </a:r>
          </a:p>
          <a:p>
            <a:pPr>
              <a:lnSpc>
                <a:spcPts val="2529"/>
              </a:lnSpc>
            </a:pPr>
            <a:endParaRPr lang="en-US" sz="2199" spc="103" dirty="0">
              <a:solidFill>
                <a:srgbClr val="000000"/>
              </a:solidFill>
              <a:latin typeface="Articulat" panose="020B0604020202020204" charset="0"/>
            </a:endParaRPr>
          </a:p>
          <a:p>
            <a:pPr marL="474979" lvl="1" indent="-237490">
              <a:lnSpc>
                <a:spcPts val="2529"/>
              </a:lnSpc>
              <a:buFont typeface="Arial"/>
              <a:buChar char="•"/>
            </a:pPr>
            <a:r>
              <a:rPr lang="en-US" sz="2199" spc="103" dirty="0">
                <a:solidFill>
                  <a:srgbClr val="000000"/>
                </a:solidFill>
                <a:latin typeface="Articulat" panose="020B0604020202020204" charset="0"/>
              </a:rPr>
              <a:t>Bicycle-related deaths peak in the summer months, starting in June, and they remain high through September.</a:t>
            </a:r>
          </a:p>
          <a:p>
            <a:pPr>
              <a:lnSpc>
                <a:spcPts val="2529"/>
              </a:lnSpc>
            </a:pPr>
            <a:endParaRPr lang="en-US" sz="2199" spc="103"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Ride a bike that fits you. If it’s too big, it’s harder to control the bike.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Carry all items in a backpack or strapped to the back of the bike.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Tuck and tie your shoe laces and pant legs so they don’t get caught in your bike chain. </a:t>
            </a:r>
          </a:p>
          <a:p>
            <a:pPr>
              <a:lnSpc>
                <a:spcPts val="2529"/>
              </a:lnSpc>
            </a:pPr>
            <a:endParaRPr lang="en-US" sz="2199" spc="56" dirty="0">
              <a:solidFill>
                <a:srgbClr val="000000"/>
              </a:solidFill>
              <a:latin typeface="Articulat" panose="020B0604020202020204" charset="0"/>
            </a:endParaRPr>
          </a:p>
          <a:p>
            <a:pPr marL="474979" lvl="1" indent="-237490" algn="l">
              <a:lnSpc>
                <a:spcPts val="2529"/>
              </a:lnSpc>
              <a:buFont typeface="Arial"/>
              <a:buChar char="•"/>
            </a:pPr>
            <a:r>
              <a:rPr lang="en-US" sz="2199" spc="56" dirty="0">
                <a:solidFill>
                  <a:srgbClr val="000000"/>
                </a:solidFill>
                <a:latin typeface="Articulat" panose="020B0604020202020204" charset="0"/>
              </a:rPr>
              <a:t>Plan your route, choose routes with less traffic and slower speeds. Your safest route may be away from traffic altogether, in a bike lane or on a bike path.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l="16188" r="7952"/>
          <a:stretch>
            <a:fillRect/>
          </a:stretch>
        </p:blipFill>
        <p:spPr>
          <a:xfrm>
            <a:off x="542117" y="0"/>
            <a:ext cx="5347819" cy="4688038"/>
          </a:xfrm>
          <a:prstGeom prst="rect">
            <a:avLst/>
          </a:prstGeom>
        </p:spPr>
      </p:pic>
      <p:pic>
        <p:nvPicPr>
          <p:cNvPr id="7" name="Picture 7"/>
          <p:cNvPicPr>
            <a:picLocks noChangeAspect="1"/>
          </p:cNvPicPr>
          <p:nvPr/>
        </p:nvPicPr>
        <p:blipFill>
          <a:blip r:embed="rId3"/>
          <a:srcRect l="4388" r="4347"/>
          <a:stretch>
            <a:fillRect/>
          </a:stretch>
        </p:blipFill>
        <p:spPr>
          <a:xfrm>
            <a:off x="542117" y="5446862"/>
            <a:ext cx="5347819" cy="4840138"/>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FIREARMS SAFETY</a:t>
            </a:r>
          </a:p>
        </p:txBody>
      </p:sp>
      <p:sp>
        <p:nvSpPr>
          <p:cNvPr id="9" name="TextBox 9"/>
          <p:cNvSpPr txBox="1"/>
          <p:nvPr/>
        </p:nvSpPr>
        <p:spPr>
          <a:xfrm>
            <a:off x="7779616" y="6300759"/>
            <a:ext cx="9299816" cy="2296662"/>
          </a:xfrm>
          <a:prstGeom prst="rect">
            <a:avLst/>
          </a:prstGeom>
        </p:spPr>
        <p:txBody>
          <a:bodyPr lIns="0" tIns="0" rIns="0" bIns="0" rtlCol="0" anchor="t">
            <a:spAutoFit/>
          </a:bodyPr>
          <a:lstStyle/>
          <a:p>
            <a:pPr>
              <a:lnSpc>
                <a:spcPts val="3655"/>
              </a:lnSpc>
            </a:pPr>
            <a:r>
              <a:rPr lang="en-US" sz="3179" spc="149" dirty="0">
                <a:solidFill>
                  <a:srgbClr val="000000"/>
                </a:solidFill>
                <a:latin typeface="Articulat"/>
              </a:rPr>
              <a:t>Preventable or accidental gun-related deaths increased 10% in 2020. However, from 2011 to 2020, preventable gun-related deaths have decreased 9%, from 591 to 535 deaths. (Source: National Safety Council)</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0833" r="29197"/>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HANDLE FIREARMS SAFELY</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AVOID COMPLACENCY WITH PRIVATELY-OWNED FIREARMS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34</a:t>
            </a:r>
          </a:p>
        </p:txBody>
      </p:sp>
      <p:sp>
        <p:nvSpPr>
          <p:cNvPr id="10" name="TextBox 10"/>
          <p:cNvSpPr txBox="1"/>
          <p:nvPr/>
        </p:nvSpPr>
        <p:spPr>
          <a:xfrm>
            <a:off x="7484888" y="2992282"/>
            <a:ext cx="9468815" cy="5770811"/>
          </a:xfrm>
          <a:prstGeom prst="rect">
            <a:avLst/>
          </a:prstGeom>
        </p:spPr>
        <p:txBody>
          <a:bodyPr lIns="0" tIns="0" rIns="0" bIns="0" rtlCol="0" anchor="t">
            <a:spAutoFit/>
          </a:bodyPr>
          <a:lstStyle/>
          <a:p>
            <a:pPr marL="474979" lvl="1" indent="-237490">
              <a:lnSpc>
                <a:spcPts val="2529"/>
              </a:lnSpc>
              <a:buFont typeface="Arial"/>
              <a:buChar char="•"/>
            </a:pPr>
            <a:r>
              <a:rPr lang="en-US" sz="2199" spc="56" dirty="0">
                <a:solidFill>
                  <a:srgbClr val="000000"/>
                </a:solidFill>
                <a:latin typeface="Articulat" panose="020B0604020202020204" charset="0"/>
              </a:rPr>
              <a:t>Handle every firearm as if loaded.</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Never point the muzzle at anything you don’t intend to shoot.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Alcohol and firearms don’t mix: Do not handle firearms while, or after, consuming alcohol.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Know your firearm.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Make sure you read the owner’s manual and take a class.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Everyone is a safety officer.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Intervene when you see someone handling a firearm improperly.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Handle every firearm with care.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Identify the target before you fire.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8849" r="21795"/>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HANDLE FIREARMS SAFELY</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RANGE SAFETY</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35</a:t>
            </a:r>
          </a:p>
        </p:txBody>
      </p:sp>
      <p:sp>
        <p:nvSpPr>
          <p:cNvPr id="10" name="TextBox 10"/>
          <p:cNvSpPr txBox="1"/>
          <p:nvPr/>
        </p:nvSpPr>
        <p:spPr>
          <a:xfrm>
            <a:off x="272168" y="2809707"/>
            <a:ext cx="10532345" cy="5129609"/>
          </a:xfrm>
          <a:prstGeom prst="rect">
            <a:avLst/>
          </a:prstGeom>
        </p:spPr>
        <p:txBody>
          <a:bodyPr lIns="0" tIns="0" rIns="0" bIns="0" rtlCol="0" anchor="t">
            <a:spAutoFit/>
          </a:bodyPr>
          <a:lstStyle/>
          <a:p>
            <a:pPr marL="474979" lvl="1" indent="-237490">
              <a:lnSpc>
                <a:spcPts val="2529"/>
              </a:lnSpc>
              <a:buFont typeface="Arial"/>
              <a:buChar char="•"/>
            </a:pPr>
            <a:r>
              <a:rPr lang="en-US" sz="2199" spc="56" dirty="0">
                <a:solidFill>
                  <a:srgbClr val="000000"/>
                </a:solidFill>
                <a:latin typeface="Articulat" panose="020B0604020202020204" charset="0"/>
              </a:rPr>
              <a:t>Know and follow all the rules of the Shooting Range.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Listen and do what the Range Master tells you to do.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Uncase and case your firearm at the shooting bench, never behind the safety line.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Always keep the barrel pointed down range.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Always keep the firearm on safe until you intend to shoot.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Always wear eye and ear protection when shooting. </a:t>
            </a:r>
          </a:p>
          <a:p>
            <a:pPr>
              <a:lnSpc>
                <a:spcPts val="2529"/>
              </a:lnSpc>
            </a:pPr>
            <a:endParaRPr lang="en-US" sz="2199" spc="56" dirty="0">
              <a:solidFill>
                <a:srgbClr val="000000"/>
              </a:solidFill>
              <a:latin typeface="Articulat" panose="020B0604020202020204" charset="0"/>
            </a:endParaRPr>
          </a:p>
          <a:p>
            <a:pPr marL="474979" lvl="1" indent="-237490">
              <a:lnSpc>
                <a:spcPts val="2529"/>
              </a:lnSpc>
              <a:buFont typeface="Arial"/>
              <a:buChar char="•"/>
            </a:pPr>
            <a:r>
              <a:rPr lang="en-US" sz="2199" spc="56" dirty="0">
                <a:solidFill>
                  <a:srgbClr val="000000"/>
                </a:solidFill>
                <a:latin typeface="Articulat" panose="020B0604020202020204" charset="0"/>
              </a:rPr>
              <a:t>Never shoot at water or hard surfaces.</a:t>
            </a:r>
          </a:p>
          <a:p>
            <a:pPr>
              <a:lnSpc>
                <a:spcPts val="2529"/>
              </a:lnSpc>
            </a:pPr>
            <a:endParaRPr lang="en-US" sz="2199" spc="56" dirty="0">
              <a:solidFill>
                <a:srgbClr val="000000"/>
              </a:solidFill>
              <a:latin typeface="Articulat" panose="020B0604020202020204" charset="0"/>
            </a:endParaRPr>
          </a:p>
          <a:p>
            <a:pPr marL="474979" lvl="1" indent="-237490" algn="l">
              <a:lnSpc>
                <a:spcPts val="2529"/>
              </a:lnSpc>
              <a:buFont typeface="Arial"/>
              <a:buChar char="•"/>
            </a:pPr>
            <a:r>
              <a:rPr lang="en-US" sz="2199" spc="103" dirty="0">
                <a:solidFill>
                  <a:srgbClr val="000000"/>
                </a:solidFill>
                <a:latin typeface="Articulat" panose="020B0604020202020204" charset="0"/>
              </a:rPr>
              <a:t>Apply Range Safety procedures even when shooting off-range.</a:t>
            </a:r>
            <a:r>
              <a:rPr lang="en-US" sz="2199" spc="56" dirty="0">
                <a:solidFill>
                  <a:srgbClr val="000000"/>
                </a:solidFill>
                <a:latin typeface="Articulat" panose="020B060402020202020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r="23927"/>
          <a:stretch>
            <a:fillRect/>
          </a:stretch>
        </p:blipFill>
        <p:spPr>
          <a:xfrm>
            <a:off x="546618" y="0"/>
            <a:ext cx="5338816" cy="4688038"/>
          </a:xfrm>
          <a:prstGeom prst="rect">
            <a:avLst/>
          </a:prstGeom>
        </p:spPr>
      </p:pic>
      <p:pic>
        <p:nvPicPr>
          <p:cNvPr id="7" name="Picture 7"/>
          <p:cNvPicPr>
            <a:picLocks noChangeAspect="1"/>
          </p:cNvPicPr>
          <p:nvPr/>
        </p:nvPicPr>
        <p:blipFill>
          <a:blip r:embed="rId3"/>
          <a:srcRect l="15631" r="10320"/>
          <a:stretch>
            <a:fillRect/>
          </a:stretch>
        </p:blipFill>
        <p:spPr>
          <a:xfrm>
            <a:off x="546618" y="5446862"/>
            <a:ext cx="5338816" cy="4809065"/>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DRIVING SAFETY</a:t>
            </a:r>
          </a:p>
        </p:txBody>
      </p:sp>
      <p:sp>
        <p:nvSpPr>
          <p:cNvPr id="9" name="TextBox 9"/>
          <p:cNvSpPr txBox="1"/>
          <p:nvPr/>
        </p:nvSpPr>
        <p:spPr>
          <a:xfrm>
            <a:off x="7779616" y="6300759"/>
            <a:ext cx="8158590" cy="1839462"/>
          </a:xfrm>
          <a:prstGeom prst="rect">
            <a:avLst/>
          </a:prstGeom>
        </p:spPr>
        <p:txBody>
          <a:bodyPr lIns="0" tIns="0" rIns="0" bIns="0" rtlCol="0" anchor="t">
            <a:spAutoFit/>
          </a:bodyPr>
          <a:lstStyle/>
          <a:p>
            <a:pPr>
              <a:lnSpc>
                <a:spcPts val="3655"/>
              </a:lnSpc>
            </a:pPr>
            <a:r>
              <a:rPr lang="en-US" sz="3179" spc="149" dirty="0">
                <a:solidFill>
                  <a:srgbClr val="000000"/>
                </a:solidFill>
                <a:latin typeface="Articulat"/>
              </a:rPr>
              <a:t>In 2021 during the 101 Critical Days of Summer, the Department of the Navy lost </a:t>
            </a:r>
            <a:r>
              <a:rPr lang="en-US" sz="3179" spc="149" dirty="0">
                <a:solidFill>
                  <a:srgbClr val="000000"/>
                </a:solidFill>
                <a:latin typeface="Articulat Bold"/>
              </a:rPr>
              <a:t>17</a:t>
            </a:r>
            <a:r>
              <a:rPr lang="en-US" sz="3179" spc="149" dirty="0">
                <a:solidFill>
                  <a:srgbClr val="000000"/>
                </a:solidFill>
                <a:latin typeface="Articulat"/>
              </a:rPr>
              <a:t> Sailors and Marines as a result </a:t>
            </a:r>
          </a:p>
          <a:p>
            <a:pPr>
              <a:lnSpc>
                <a:spcPts val="3655"/>
              </a:lnSpc>
            </a:pPr>
            <a:r>
              <a:rPr lang="en-US" sz="3179" spc="149" dirty="0">
                <a:solidFill>
                  <a:srgbClr val="000000"/>
                </a:solidFill>
                <a:latin typeface="Articulat"/>
              </a:rPr>
              <a:t>of PMV-4 and PMV-2 mishaps.</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36</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16212" r="33819"/>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SAFE DRIVING</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DRIVING SAFELY SHOULD ALWAYS BE YOUR TOP PRIORITY</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37</a:t>
            </a:r>
          </a:p>
        </p:txBody>
      </p:sp>
      <p:sp>
        <p:nvSpPr>
          <p:cNvPr id="10" name="TextBox 10"/>
          <p:cNvSpPr txBox="1"/>
          <p:nvPr/>
        </p:nvSpPr>
        <p:spPr>
          <a:xfrm>
            <a:off x="7484888" y="2992282"/>
            <a:ext cx="9774412" cy="5770811"/>
          </a:xfrm>
          <a:prstGeom prst="rect">
            <a:avLst/>
          </a:prstGeom>
        </p:spPr>
        <p:txBody>
          <a:bodyPr lIns="0" tIns="0" rIns="0" bIns="0" rtlCol="0" anchor="t">
            <a:spAutoFit/>
          </a:bodyPr>
          <a:lstStyle/>
          <a:p>
            <a:pPr>
              <a:lnSpc>
                <a:spcPts val="2529"/>
              </a:lnSpc>
            </a:pPr>
            <a:r>
              <a:rPr lang="en-US" sz="2199" spc="56" dirty="0">
                <a:solidFill>
                  <a:srgbClr val="000000"/>
                </a:solidFill>
                <a:latin typeface="Articulat" panose="020B0604020202020204" charset="0"/>
              </a:rPr>
              <a:t>When you’re behind the wheel of a car – whether alone or with passengers – driving safely is paramount. </a:t>
            </a:r>
          </a:p>
          <a:p>
            <a:pPr>
              <a:lnSpc>
                <a:spcPts val="2529"/>
              </a:lnSpc>
            </a:pPr>
            <a:endParaRPr lang="en-US" sz="2199" spc="56" dirty="0">
              <a:solidFill>
                <a:srgbClr val="000000"/>
              </a:solidFill>
              <a:latin typeface="Articulat" panose="020B0604020202020204" charset="0"/>
            </a:endParaRPr>
          </a:p>
          <a:p>
            <a:pPr>
              <a:lnSpc>
                <a:spcPts val="2529"/>
              </a:lnSpc>
            </a:pPr>
            <a:r>
              <a:rPr lang="en-US" sz="2199" spc="56" dirty="0">
                <a:solidFill>
                  <a:srgbClr val="000000"/>
                </a:solidFill>
                <a:latin typeface="Articulat" panose="020B0604020202020204" charset="0"/>
              </a:rPr>
              <a:t>We’re more distracted than ever, so it’s crucial to know the basics of safe driving and practice them every time you’re on the road. Ensure you and your vehicle are in the right condition before you get behind the wheel. Dangerous driving behaviors like speeding, distraction and impairment are the greatest threats to pedestrians. </a:t>
            </a:r>
          </a:p>
          <a:p>
            <a:pPr>
              <a:lnSpc>
                <a:spcPts val="2529"/>
              </a:lnSpc>
            </a:pPr>
            <a:r>
              <a:rPr lang="en-US" sz="2199" spc="56" dirty="0">
                <a:solidFill>
                  <a:srgbClr val="000000"/>
                </a:solidFill>
                <a:latin typeface="Articulat" panose="020B0604020202020204" charset="0"/>
              </a:rPr>
              <a:t> </a:t>
            </a:r>
          </a:p>
          <a:p>
            <a:pPr marL="474979" lvl="1" indent="-237490">
              <a:lnSpc>
                <a:spcPts val="2529"/>
              </a:lnSpc>
              <a:buFont typeface="Arial"/>
              <a:buChar char="•"/>
            </a:pPr>
            <a:r>
              <a:rPr lang="en-US" sz="2199" spc="103" dirty="0">
                <a:solidFill>
                  <a:srgbClr val="000000"/>
                </a:solidFill>
                <a:latin typeface="Articulat" panose="020B0604020202020204" charset="0"/>
              </a:rPr>
              <a:t>Avoid distracted driving.</a:t>
            </a:r>
          </a:p>
          <a:p>
            <a:pPr marL="474979" lvl="1" indent="-237490">
              <a:lnSpc>
                <a:spcPts val="2529"/>
              </a:lnSpc>
              <a:buFont typeface="Arial"/>
              <a:buChar char="•"/>
            </a:pPr>
            <a:r>
              <a:rPr lang="en-US" sz="2199" spc="103" dirty="0">
                <a:solidFill>
                  <a:srgbClr val="000000"/>
                </a:solidFill>
                <a:latin typeface="Articulat" panose="020B0604020202020204" charset="0"/>
              </a:rPr>
              <a:t>Don't drink and drive.</a:t>
            </a:r>
          </a:p>
          <a:p>
            <a:pPr marL="474979" lvl="1" indent="-237490">
              <a:lnSpc>
                <a:spcPts val="2529"/>
              </a:lnSpc>
              <a:buFont typeface="Arial"/>
              <a:buChar char="•"/>
            </a:pPr>
            <a:r>
              <a:rPr lang="en-US" sz="2199" spc="103" dirty="0">
                <a:solidFill>
                  <a:srgbClr val="000000"/>
                </a:solidFill>
                <a:latin typeface="Articulat" panose="020B0604020202020204" charset="0"/>
              </a:rPr>
              <a:t>Follow the rules of the road and don't speed.*</a:t>
            </a:r>
          </a:p>
          <a:p>
            <a:pPr marL="474979" lvl="1" indent="-237490">
              <a:lnSpc>
                <a:spcPts val="2529"/>
              </a:lnSpc>
              <a:buFont typeface="Arial"/>
              <a:buChar char="•"/>
            </a:pPr>
            <a:r>
              <a:rPr lang="en-US" sz="2199" spc="103" dirty="0">
                <a:solidFill>
                  <a:srgbClr val="000000"/>
                </a:solidFill>
                <a:latin typeface="Articulat" panose="020B0604020202020204" charset="0"/>
              </a:rPr>
              <a:t>Use caution when changing lanes. Cutting in front of someone, changing lanes too fast or not using your signals may cause an accident or upset other drivers. </a:t>
            </a:r>
          </a:p>
          <a:p>
            <a:pPr>
              <a:lnSpc>
                <a:spcPts val="2529"/>
              </a:lnSpc>
            </a:pPr>
            <a:endParaRPr lang="en-US" sz="2199" spc="103" dirty="0">
              <a:solidFill>
                <a:srgbClr val="000000"/>
              </a:solidFill>
              <a:latin typeface="Articulat" panose="020B0604020202020204" charset="0"/>
            </a:endParaRPr>
          </a:p>
          <a:p>
            <a:pPr>
              <a:lnSpc>
                <a:spcPts val="2529"/>
              </a:lnSpc>
            </a:pPr>
            <a:r>
              <a:rPr lang="en-US" sz="2199" i="1" spc="103" dirty="0">
                <a:solidFill>
                  <a:srgbClr val="000000"/>
                </a:solidFill>
                <a:latin typeface="Articulat" panose="020B0604020202020204" charset="0"/>
              </a:rPr>
              <a:t>*</a:t>
            </a:r>
            <a:r>
              <a:rPr lang="en-US" sz="2199" i="1" spc="56" dirty="0">
                <a:solidFill>
                  <a:srgbClr val="000000"/>
                </a:solidFill>
                <a:latin typeface="Articulat" panose="020B0604020202020204" charset="0"/>
              </a:rPr>
              <a:t>Note: Naval Safety Command data indicates that excessive speed was a primary factor after midnight for both PMV4 and PMV2 mishaps.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9638" r="28588"/>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DRIVING FATALITY TRENDS</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TRENDS BACKED BY DATA </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38</a:t>
            </a:r>
          </a:p>
        </p:txBody>
      </p:sp>
      <p:sp>
        <p:nvSpPr>
          <p:cNvPr id="10" name="TextBox 10"/>
          <p:cNvSpPr txBox="1"/>
          <p:nvPr/>
        </p:nvSpPr>
        <p:spPr>
          <a:xfrm>
            <a:off x="490255" y="2824590"/>
            <a:ext cx="9609608" cy="4167808"/>
          </a:xfrm>
          <a:prstGeom prst="rect">
            <a:avLst/>
          </a:prstGeom>
        </p:spPr>
        <p:txBody>
          <a:bodyPr lIns="0" tIns="0" rIns="0" bIns="0" rtlCol="0" anchor="t">
            <a:spAutoFit/>
          </a:bodyPr>
          <a:lstStyle/>
          <a:p>
            <a:pPr>
              <a:lnSpc>
                <a:spcPts val="2529"/>
              </a:lnSpc>
            </a:pPr>
            <a:r>
              <a:rPr lang="en-US" sz="2199" spc="56" dirty="0">
                <a:solidFill>
                  <a:srgbClr val="000000"/>
                </a:solidFill>
                <a:latin typeface="Articulat" panose="020B0604020202020204" charset="0"/>
              </a:rPr>
              <a:t>Naval Safety Command, located in Norfolk, Virginia, suspects that driving fatality trends tracked by the Virginia Department of Motor Vehicles are a tell-tale sign of other regions in the United States. </a:t>
            </a:r>
          </a:p>
          <a:p>
            <a:pPr>
              <a:lnSpc>
                <a:spcPts val="2529"/>
              </a:lnSpc>
            </a:pPr>
            <a:endParaRPr lang="en-US" sz="2199" spc="56" dirty="0">
              <a:solidFill>
                <a:srgbClr val="000000"/>
              </a:solidFill>
              <a:latin typeface="Articulat" panose="020B0604020202020204" charset="0"/>
            </a:endParaRPr>
          </a:p>
          <a:p>
            <a:pPr>
              <a:lnSpc>
                <a:spcPts val="2529"/>
              </a:lnSpc>
            </a:pPr>
            <a:r>
              <a:rPr lang="en-US" sz="2199" spc="56" dirty="0">
                <a:solidFill>
                  <a:srgbClr val="000000"/>
                </a:solidFill>
                <a:latin typeface="Articulat" panose="020B0604020202020204" charset="0"/>
              </a:rPr>
              <a:t>The Virginia DMV released a report in April 2022 that showed the number of fatalities due to people not wearing seat belts, alcohol use and distracted driving is down. Unfortunately, there are surges in driving fatalities involving teenagers (up 55.6%), bicycles (up 100%), motorcycle fatalities (up 17.2%) and speed-related fatalities (up 9.6%).  </a:t>
            </a:r>
          </a:p>
          <a:p>
            <a:pPr>
              <a:lnSpc>
                <a:spcPts val="2529"/>
              </a:lnSpc>
            </a:pPr>
            <a:endParaRPr lang="en-US" sz="2199" spc="56" dirty="0">
              <a:solidFill>
                <a:srgbClr val="000000"/>
              </a:solidFill>
              <a:latin typeface="Articulat" panose="020B0604020202020204" charset="0"/>
            </a:endParaRPr>
          </a:p>
          <a:p>
            <a:pPr>
              <a:lnSpc>
                <a:spcPts val="2529"/>
              </a:lnSpc>
            </a:pPr>
            <a:r>
              <a:rPr lang="en-US" sz="2199" spc="56" dirty="0">
                <a:solidFill>
                  <a:srgbClr val="000000"/>
                </a:solidFill>
                <a:latin typeface="Articulat" panose="020B0604020202020204" charset="0"/>
              </a:rPr>
              <a:t>Slow down.  </a:t>
            </a:r>
          </a:p>
          <a:p>
            <a:pPr>
              <a:lnSpc>
                <a:spcPts val="2529"/>
              </a:lnSpc>
            </a:pPr>
            <a:r>
              <a:rPr lang="en-US" sz="2199" spc="56" dirty="0">
                <a:solidFill>
                  <a:srgbClr val="000000"/>
                </a:solidFill>
                <a:latin typeface="Articulat" panose="020B0604020202020204" charset="0"/>
              </a:rPr>
              <a:t>Keep plenty of distance between you and the car in front.  </a:t>
            </a:r>
          </a:p>
          <a:p>
            <a:pPr algn="l">
              <a:lnSpc>
                <a:spcPts val="2529"/>
              </a:lnSpc>
            </a:pPr>
            <a:r>
              <a:rPr lang="en-US" sz="2199" spc="56" dirty="0">
                <a:solidFill>
                  <a:srgbClr val="000000"/>
                </a:solidFill>
                <a:latin typeface="Articulat" panose="020B0604020202020204" charset="0"/>
              </a:rPr>
              <a:t>Share the road. </a:t>
            </a:r>
          </a:p>
        </p:txBody>
      </p:sp>
      <p:sp>
        <p:nvSpPr>
          <p:cNvPr id="11" name="TextBox 11"/>
          <p:cNvSpPr txBox="1"/>
          <p:nvPr/>
        </p:nvSpPr>
        <p:spPr>
          <a:xfrm>
            <a:off x="2018053" y="7278856"/>
            <a:ext cx="7327921" cy="1598798"/>
          </a:xfrm>
          <a:prstGeom prst="rect">
            <a:avLst/>
          </a:prstGeom>
        </p:spPr>
        <p:txBody>
          <a:bodyPr lIns="0" tIns="0" rIns="0" bIns="0" rtlCol="0" anchor="t">
            <a:spAutoFit/>
          </a:bodyPr>
          <a:lstStyle/>
          <a:p>
            <a:pPr>
              <a:lnSpc>
                <a:spcPts val="3196"/>
              </a:lnSpc>
            </a:pPr>
            <a:r>
              <a:rPr lang="en-US" sz="2779" spc="130" dirty="0">
                <a:solidFill>
                  <a:srgbClr val="000000"/>
                </a:solidFill>
                <a:latin typeface="Articulat"/>
              </a:rPr>
              <a:t>In 2021 during the 101 Critical Days of Summer, the Department of the Navy lost</a:t>
            </a:r>
          </a:p>
          <a:p>
            <a:pPr>
              <a:lnSpc>
                <a:spcPts val="3196"/>
              </a:lnSpc>
            </a:pPr>
            <a:r>
              <a:rPr lang="en-US" sz="2779" spc="130" dirty="0">
                <a:solidFill>
                  <a:srgbClr val="000000"/>
                </a:solidFill>
                <a:latin typeface="Articulat Bold"/>
              </a:rPr>
              <a:t>7</a:t>
            </a:r>
            <a:r>
              <a:rPr lang="en-US" sz="2779" spc="130" dirty="0">
                <a:solidFill>
                  <a:srgbClr val="000000"/>
                </a:solidFill>
                <a:latin typeface="Articulat"/>
              </a:rPr>
              <a:t> Sailors and Marines as a result of </a:t>
            </a:r>
          </a:p>
          <a:p>
            <a:pPr>
              <a:lnSpc>
                <a:spcPts val="3196"/>
              </a:lnSpc>
            </a:pPr>
            <a:r>
              <a:rPr lang="en-US" sz="2779" spc="130" dirty="0">
                <a:solidFill>
                  <a:srgbClr val="000000"/>
                </a:solidFill>
                <a:latin typeface="Articulat"/>
              </a:rPr>
              <a:t>PMV-4 mishaps.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5485" r="24545"/>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DRINKING AND DRIVING</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IF YOU ARE DRINKING, DO NOT DRIVE</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39</a:t>
            </a:r>
          </a:p>
        </p:txBody>
      </p:sp>
      <p:sp>
        <p:nvSpPr>
          <p:cNvPr id="10" name="TextBox 10"/>
          <p:cNvSpPr txBox="1"/>
          <p:nvPr/>
        </p:nvSpPr>
        <p:spPr>
          <a:xfrm>
            <a:off x="7533805" y="2705100"/>
            <a:ext cx="10123298" cy="6488956"/>
          </a:xfrm>
          <a:prstGeom prst="rect">
            <a:avLst/>
          </a:prstGeom>
        </p:spPr>
        <p:txBody>
          <a:bodyPr lIns="0" tIns="0" rIns="0" bIns="0" rtlCol="0" anchor="t">
            <a:spAutoFit/>
          </a:bodyPr>
          <a:lstStyle/>
          <a:p>
            <a:pPr marL="410209" lvl="1" indent="-205105">
              <a:lnSpc>
                <a:spcPts val="2184"/>
              </a:lnSpc>
              <a:buFont typeface="Arial"/>
              <a:buChar char="•"/>
            </a:pPr>
            <a:r>
              <a:rPr lang="en-US" sz="1899" spc="89" dirty="0">
                <a:solidFill>
                  <a:srgbClr val="000000"/>
                </a:solidFill>
                <a:latin typeface="Articulat" panose="020B0604020202020204" charset="0"/>
              </a:rPr>
              <a:t>Plan your safe ride home before you start the party, choose a non-drinking friend as a designated driver. </a:t>
            </a:r>
          </a:p>
          <a:p>
            <a:pPr>
              <a:lnSpc>
                <a:spcPts val="2184"/>
              </a:lnSpc>
            </a:pPr>
            <a:endParaRPr lang="en-US" sz="1899" spc="89" dirty="0">
              <a:solidFill>
                <a:srgbClr val="000000"/>
              </a:solidFill>
              <a:latin typeface="Articulat" panose="020B0604020202020204" charset="0"/>
            </a:endParaRPr>
          </a:p>
          <a:p>
            <a:pPr marL="410209" lvl="1" indent="-205105">
              <a:lnSpc>
                <a:spcPts val="2184"/>
              </a:lnSpc>
              <a:buFont typeface="Arial"/>
              <a:buChar char="•"/>
            </a:pPr>
            <a:r>
              <a:rPr lang="en-US" sz="1899" spc="89" dirty="0">
                <a:solidFill>
                  <a:srgbClr val="000000"/>
                </a:solidFill>
                <a:latin typeface="Articulat" panose="020B0604020202020204" charset="0"/>
              </a:rPr>
              <a:t>If someone you know has been drinking, do not let that person get behind the wheel. Take their keys and help them arrange a sober ride home.  </a:t>
            </a:r>
          </a:p>
          <a:p>
            <a:pPr>
              <a:lnSpc>
                <a:spcPts val="2184"/>
              </a:lnSpc>
            </a:pPr>
            <a:endParaRPr lang="en-US" spc="89" dirty="0">
              <a:solidFill>
                <a:srgbClr val="000000"/>
              </a:solidFill>
              <a:latin typeface="Articulat" panose="020B0604020202020204" charset="0"/>
            </a:endParaRPr>
          </a:p>
          <a:p>
            <a:pPr marL="410209" lvl="1" indent="-205105">
              <a:lnSpc>
                <a:spcPts val="2184"/>
              </a:lnSpc>
              <a:buFont typeface="Arial"/>
              <a:buChar char="•"/>
            </a:pPr>
            <a:r>
              <a:rPr lang="en-US" sz="1899" spc="89" dirty="0">
                <a:solidFill>
                  <a:srgbClr val="000000"/>
                </a:solidFill>
                <a:latin typeface="Articulat" panose="020B0604020202020204" charset="0"/>
              </a:rPr>
              <a:t>If you drink, do not drive for any reason. Call a taxi, a ride-hailing service or a sober friend.  </a:t>
            </a:r>
          </a:p>
          <a:p>
            <a:pPr>
              <a:lnSpc>
                <a:spcPts val="2184"/>
              </a:lnSpc>
            </a:pPr>
            <a:endParaRPr lang="en-US" sz="1899" spc="89" dirty="0">
              <a:solidFill>
                <a:srgbClr val="000000"/>
              </a:solidFill>
              <a:latin typeface="Articulat" panose="020B0604020202020204" charset="0"/>
            </a:endParaRPr>
          </a:p>
          <a:p>
            <a:pPr marL="410209" lvl="1" indent="-205105">
              <a:lnSpc>
                <a:spcPts val="2184"/>
              </a:lnSpc>
              <a:buFont typeface="Arial"/>
              <a:buChar char="•"/>
            </a:pPr>
            <a:r>
              <a:rPr lang="en-US" sz="1899" spc="89" dirty="0">
                <a:solidFill>
                  <a:srgbClr val="000000"/>
                </a:solidFill>
                <a:latin typeface="Articulat" panose="020B0604020202020204" charset="0"/>
              </a:rPr>
              <a:t>If you’re hosting a party where alcohol will be served, make sure all guests leave with a sober driver. </a:t>
            </a:r>
          </a:p>
          <a:p>
            <a:pPr>
              <a:lnSpc>
                <a:spcPts val="2184"/>
              </a:lnSpc>
            </a:pPr>
            <a:endParaRPr lang="en-US" sz="1899" spc="89" dirty="0">
              <a:solidFill>
                <a:srgbClr val="000000"/>
              </a:solidFill>
              <a:latin typeface="Articulat" panose="020B0604020202020204" charset="0"/>
            </a:endParaRPr>
          </a:p>
          <a:p>
            <a:pPr marL="410209" lvl="1" indent="-205105">
              <a:lnSpc>
                <a:spcPts val="2184"/>
              </a:lnSpc>
              <a:buFont typeface="Arial"/>
              <a:buChar char="•"/>
            </a:pPr>
            <a:r>
              <a:rPr lang="en-US" sz="1899" spc="89" dirty="0">
                <a:solidFill>
                  <a:srgbClr val="000000"/>
                </a:solidFill>
                <a:latin typeface="Articulat" panose="020B0604020202020204" charset="0"/>
              </a:rPr>
              <a:t>Always wear your seat belt — it’s your best defense against impaired drivers. </a:t>
            </a:r>
          </a:p>
          <a:p>
            <a:pPr>
              <a:lnSpc>
                <a:spcPts val="2184"/>
              </a:lnSpc>
            </a:pPr>
            <a:endParaRPr lang="en-US" sz="1899" spc="89" dirty="0">
              <a:solidFill>
                <a:srgbClr val="000000"/>
              </a:solidFill>
              <a:latin typeface="Articulat" panose="020B0604020202020204" charset="0"/>
            </a:endParaRPr>
          </a:p>
          <a:p>
            <a:pPr marL="410209" lvl="1" indent="-205105">
              <a:lnSpc>
                <a:spcPts val="2184"/>
              </a:lnSpc>
              <a:buFont typeface="Arial"/>
              <a:buChar char="•"/>
            </a:pPr>
            <a:r>
              <a:rPr lang="en-US" sz="1899" spc="89" dirty="0">
                <a:solidFill>
                  <a:srgbClr val="000000"/>
                </a:solidFill>
                <a:latin typeface="Articulat" panose="020B0604020202020204" charset="0"/>
              </a:rPr>
              <a:t>Every day, 28 people die in drunk-driving crashes – that's one person every 52 minutes. That means you, your family or friends could be innocent victims. (Source: National Highway Transportation Safety Administration (NHTSA)) </a:t>
            </a:r>
          </a:p>
          <a:p>
            <a:pPr>
              <a:lnSpc>
                <a:spcPts val="2184"/>
              </a:lnSpc>
            </a:pPr>
            <a:endParaRPr lang="en-US" sz="1899" spc="89" dirty="0">
              <a:solidFill>
                <a:srgbClr val="000000"/>
              </a:solidFill>
              <a:latin typeface="Articulat" panose="020B0604020202020204" charset="0"/>
            </a:endParaRPr>
          </a:p>
          <a:p>
            <a:pPr marL="410209" lvl="1" indent="-205105">
              <a:lnSpc>
                <a:spcPts val="2184"/>
              </a:lnSpc>
              <a:buFont typeface="Arial"/>
              <a:buChar char="•"/>
            </a:pPr>
            <a:r>
              <a:rPr lang="en-US" sz="1899" spc="89" dirty="0">
                <a:solidFill>
                  <a:srgbClr val="000000"/>
                </a:solidFill>
                <a:latin typeface="Articulat" panose="020B0604020202020204" charset="0"/>
              </a:rPr>
              <a:t>All 50 states, the District of Columbia, and Puerto Rico have by law set a threshold making it illegal to drive with a BAC of .08 g/</a:t>
            </a:r>
            <a:r>
              <a:rPr lang="en-US" sz="1899" spc="89" dirty="0" err="1">
                <a:solidFill>
                  <a:srgbClr val="000000"/>
                </a:solidFill>
                <a:latin typeface="Articulat" panose="020B0604020202020204" charset="0"/>
              </a:rPr>
              <a:t>dL</a:t>
            </a:r>
            <a:r>
              <a:rPr lang="en-US" sz="1899" spc="89" dirty="0">
                <a:solidFill>
                  <a:srgbClr val="000000"/>
                </a:solidFill>
                <a:latin typeface="Articulat" panose="020B0604020202020204" charset="0"/>
              </a:rPr>
              <a:t> or higher.   </a:t>
            </a:r>
          </a:p>
          <a:p>
            <a:pPr>
              <a:lnSpc>
                <a:spcPts val="2184"/>
              </a:lnSpc>
            </a:pPr>
            <a:endParaRPr lang="en-US" sz="1899" spc="89" dirty="0">
              <a:solidFill>
                <a:srgbClr val="000000"/>
              </a:solidFill>
              <a:latin typeface="Articulat" panose="020B0604020202020204" charset="0"/>
            </a:endParaRPr>
          </a:p>
          <a:p>
            <a:pPr marL="410209" lvl="1" indent="-205105" algn="l">
              <a:lnSpc>
                <a:spcPts val="2184"/>
              </a:lnSpc>
              <a:buFont typeface="Arial"/>
              <a:buChar char="•"/>
            </a:pPr>
            <a:r>
              <a:rPr lang="en-US" sz="1899" spc="89" dirty="0">
                <a:solidFill>
                  <a:srgbClr val="000000"/>
                </a:solidFill>
                <a:latin typeface="Articulat" panose="020B0604020202020204" charset="0"/>
              </a:rPr>
              <a:t>According to NHTSA, 10,142 people died in alcohol-impaired crashes in 2019. Alcohol-impaired crash fatalities accounted for 28% of all crash fatalities.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025267" y="6522770"/>
            <a:ext cx="2735541" cy="2735530"/>
            <a:chOff x="0" y="0"/>
            <a:chExt cx="6350025" cy="6350000"/>
          </a:xfrm>
        </p:grpSpPr>
        <p:sp>
          <p:nvSpPr>
            <p:cNvPr id="3" name="Freeform 3"/>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2"/>
              <a:stretch>
                <a:fillRect l="-24962" r="-24962"/>
              </a:stretch>
            </a:blipFill>
          </p:spPr>
        </p:sp>
      </p:grpSp>
      <p:grpSp>
        <p:nvGrpSpPr>
          <p:cNvPr id="4" name="Group 4"/>
          <p:cNvGrpSpPr>
            <a:grpSpLocks noChangeAspect="1"/>
          </p:cNvGrpSpPr>
          <p:nvPr/>
        </p:nvGrpSpPr>
        <p:grpSpPr>
          <a:xfrm>
            <a:off x="4026983" y="6522770"/>
            <a:ext cx="2735541" cy="2735530"/>
            <a:chOff x="0" y="0"/>
            <a:chExt cx="6350025" cy="6350000"/>
          </a:xfrm>
        </p:grpSpPr>
        <p:sp>
          <p:nvSpPr>
            <p:cNvPr id="5" name="Freeform 5"/>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3"/>
              <a:stretch>
                <a:fillRect l="-25140" r="-25140"/>
              </a:stretch>
            </a:blipFill>
          </p:spPr>
        </p:sp>
      </p:grpSp>
      <p:grpSp>
        <p:nvGrpSpPr>
          <p:cNvPr id="6" name="Group 6"/>
          <p:cNvGrpSpPr>
            <a:grpSpLocks noChangeAspect="1"/>
          </p:cNvGrpSpPr>
          <p:nvPr/>
        </p:nvGrpSpPr>
        <p:grpSpPr>
          <a:xfrm>
            <a:off x="1028700" y="6522770"/>
            <a:ext cx="2735541" cy="2735530"/>
            <a:chOff x="0" y="0"/>
            <a:chExt cx="6350025" cy="6350000"/>
          </a:xfrm>
        </p:grpSpPr>
        <p:sp>
          <p:nvSpPr>
            <p:cNvPr id="7" name="Freeform 7"/>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r="-40022"/>
              </a:stretch>
            </a:blipFill>
          </p:spPr>
        </p:sp>
      </p:grpSp>
      <p:pic>
        <p:nvPicPr>
          <p:cNvPr id="8" name="Picture 8"/>
          <p:cNvPicPr>
            <a:picLocks noChangeAspect="1"/>
          </p:cNvPicPr>
          <p:nvPr/>
        </p:nvPicPr>
        <p:blipFill>
          <a:blip r:embed="rId5"/>
          <a:srcRect t="2751"/>
          <a:stretch>
            <a:fillRect/>
          </a:stretch>
        </p:blipFill>
        <p:spPr>
          <a:xfrm>
            <a:off x="11776329" y="1028700"/>
            <a:ext cx="5482971" cy="8229600"/>
          </a:xfrm>
          <a:prstGeom prst="rect">
            <a:avLst/>
          </a:prstGeom>
        </p:spPr>
      </p:pic>
      <p:grpSp>
        <p:nvGrpSpPr>
          <p:cNvPr id="9" name="Group 9"/>
          <p:cNvGrpSpPr/>
          <p:nvPr/>
        </p:nvGrpSpPr>
        <p:grpSpPr>
          <a:xfrm>
            <a:off x="0" y="1028700"/>
            <a:ext cx="11396189" cy="1226239"/>
            <a:chOff x="0" y="0"/>
            <a:chExt cx="9594455" cy="1032371"/>
          </a:xfrm>
        </p:grpSpPr>
        <p:sp>
          <p:nvSpPr>
            <p:cNvPr id="10" name="Freeform 10"/>
            <p:cNvSpPr/>
            <p:nvPr/>
          </p:nvSpPr>
          <p:spPr>
            <a:xfrm>
              <a:off x="0" y="0"/>
              <a:ext cx="9594455" cy="1032371"/>
            </a:xfrm>
            <a:custGeom>
              <a:avLst/>
              <a:gdLst/>
              <a:ahLst/>
              <a:cxnLst/>
              <a:rect l="l" t="t" r="r" b="b"/>
              <a:pathLst>
                <a:path w="9594455" h="1032371">
                  <a:moveTo>
                    <a:pt x="0" y="0"/>
                  </a:moveTo>
                  <a:lnTo>
                    <a:pt x="9594455" y="0"/>
                  </a:lnTo>
                  <a:lnTo>
                    <a:pt x="9594455" y="1032371"/>
                  </a:lnTo>
                  <a:lnTo>
                    <a:pt x="0" y="1032371"/>
                  </a:lnTo>
                  <a:close/>
                </a:path>
              </a:pathLst>
            </a:custGeom>
            <a:solidFill>
              <a:srgbClr val="03989E"/>
            </a:solidFill>
          </p:spPr>
        </p:sp>
      </p:grpSp>
      <p:pic>
        <p:nvPicPr>
          <p:cNvPr id="11" name="Picture 11"/>
          <p:cNvPicPr>
            <a:picLocks noChangeAspect="1"/>
          </p:cNvPicPr>
          <p:nvPr/>
        </p:nvPicPr>
        <p:blipFill>
          <a:blip r:embed="rId6"/>
          <a:srcRect l="16060" r="17272"/>
          <a:stretch>
            <a:fillRect/>
          </a:stretch>
        </p:blipFill>
        <p:spPr>
          <a:xfrm>
            <a:off x="4026983" y="6522770"/>
            <a:ext cx="2735541" cy="2735530"/>
          </a:xfrm>
          <a:prstGeom prst="rect">
            <a:avLst/>
          </a:prstGeom>
        </p:spPr>
      </p:pic>
      <p:sp>
        <p:nvSpPr>
          <p:cNvPr id="12" name="TextBox 12"/>
          <p:cNvSpPr txBox="1"/>
          <p:nvPr/>
        </p:nvSpPr>
        <p:spPr>
          <a:xfrm>
            <a:off x="745926" y="2674355"/>
            <a:ext cx="10260729" cy="3441700"/>
          </a:xfrm>
          <a:prstGeom prst="rect">
            <a:avLst/>
          </a:prstGeom>
        </p:spPr>
        <p:txBody>
          <a:bodyPr lIns="0" tIns="0" rIns="0" bIns="0" rtlCol="0" anchor="t">
            <a:spAutoFit/>
          </a:bodyPr>
          <a:lstStyle/>
          <a:p>
            <a:pPr>
              <a:lnSpc>
                <a:spcPts val="2300"/>
              </a:lnSpc>
            </a:pPr>
            <a:r>
              <a:rPr lang="en-US" sz="2000" spc="94" dirty="0">
                <a:solidFill>
                  <a:srgbClr val="000000"/>
                </a:solidFill>
                <a:latin typeface="Articulat"/>
              </a:rPr>
              <a:t>The Navy’s Get Real and Get Better (GRBG) call to action approach empowers our people to self-assess and self-correct risk, from the </a:t>
            </a:r>
            <a:r>
              <a:rPr lang="en-US" sz="2000" spc="94" dirty="0" err="1">
                <a:solidFill>
                  <a:srgbClr val="000000"/>
                </a:solidFill>
                <a:latin typeface="Articulat"/>
              </a:rPr>
              <a:t>deckplate</a:t>
            </a:r>
            <a:r>
              <a:rPr lang="en-US" sz="2000" spc="94" dirty="0">
                <a:solidFill>
                  <a:srgbClr val="000000"/>
                </a:solidFill>
                <a:latin typeface="Articulat"/>
              </a:rPr>
              <a:t> to senior leaders, both on and off duty. An </a:t>
            </a:r>
            <a:r>
              <a:rPr lang="en-US" sz="2000" spc="94" dirty="0">
                <a:solidFill>
                  <a:srgbClr val="000000"/>
                </a:solidFill>
                <a:latin typeface="Articulat Bold"/>
              </a:rPr>
              <a:t>active risk management mindset</a:t>
            </a:r>
            <a:r>
              <a:rPr lang="en-US" sz="2000" spc="94" dirty="0">
                <a:solidFill>
                  <a:srgbClr val="000000"/>
                </a:solidFill>
                <a:latin typeface="Articulat"/>
              </a:rPr>
              <a:t> – whether at work on the flight deck or grilling on your back deck – </a:t>
            </a:r>
            <a:r>
              <a:rPr lang="en-US" sz="2000" spc="94" dirty="0">
                <a:solidFill>
                  <a:srgbClr val="000000"/>
                </a:solidFill>
                <a:latin typeface="Articulat Bold"/>
              </a:rPr>
              <a:t>contributes to</a:t>
            </a:r>
            <a:r>
              <a:rPr lang="en-US" sz="2000" spc="94" dirty="0">
                <a:solidFill>
                  <a:srgbClr val="000000"/>
                </a:solidFill>
                <a:latin typeface="Articulat"/>
              </a:rPr>
              <a:t> </a:t>
            </a:r>
            <a:r>
              <a:rPr lang="en-US" sz="2000" spc="94" dirty="0">
                <a:solidFill>
                  <a:srgbClr val="000000"/>
                </a:solidFill>
                <a:latin typeface="Articulat Bold"/>
              </a:rPr>
              <a:t>readiness</a:t>
            </a:r>
            <a:r>
              <a:rPr lang="en-US" sz="2000" spc="94" dirty="0">
                <a:solidFill>
                  <a:srgbClr val="000000"/>
                </a:solidFill>
                <a:latin typeface="Articulat"/>
              </a:rPr>
              <a:t>. </a:t>
            </a:r>
          </a:p>
          <a:p>
            <a:pPr>
              <a:lnSpc>
                <a:spcPts val="2300"/>
              </a:lnSpc>
            </a:pPr>
            <a:endParaRPr lang="en-US" sz="2000" spc="94" dirty="0">
              <a:solidFill>
                <a:srgbClr val="000000"/>
              </a:solidFill>
              <a:latin typeface="Articulat"/>
            </a:endParaRPr>
          </a:p>
          <a:p>
            <a:pPr>
              <a:lnSpc>
                <a:spcPts val="2300"/>
              </a:lnSpc>
            </a:pPr>
            <a:r>
              <a:rPr lang="en-US" sz="2000" spc="94" dirty="0">
                <a:solidFill>
                  <a:srgbClr val="000000"/>
                </a:solidFill>
                <a:latin typeface="Articulat"/>
              </a:rPr>
              <a:t>Every member of our force must adopt a learning mindset and commit to working collaboratively to educate, inform and hold each other accountable for decisions we make both on- and off-duty.</a:t>
            </a:r>
          </a:p>
          <a:p>
            <a:pPr>
              <a:lnSpc>
                <a:spcPts val="2300"/>
              </a:lnSpc>
            </a:pPr>
            <a:endParaRPr lang="en-US" sz="2000" spc="94" dirty="0">
              <a:solidFill>
                <a:srgbClr val="000000"/>
              </a:solidFill>
              <a:latin typeface="Articulat"/>
            </a:endParaRPr>
          </a:p>
          <a:p>
            <a:pPr>
              <a:lnSpc>
                <a:spcPts val="2300"/>
              </a:lnSpc>
            </a:pPr>
            <a:r>
              <a:rPr lang="en-US" sz="2000" spc="94" dirty="0">
                <a:solidFill>
                  <a:srgbClr val="000000"/>
                </a:solidFill>
                <a:latin typeface="Articulat"/>
              </a:rPr>
              <a:t>The majority of off-duty recreational mishaps are entirely </a:t>
            </a:r>
            <a:r>
              <a:rPr lang="en-US" sz="2000" spc="94" dirty="0">
                <a:solidFill>
                  <a:srgbClr val="000000"/>
                </a:solidFill>
                <a:latin typeface="Articulat Bold"/>
              </a:rPr>
              <a:t>preventable</a:t>
            </a:r>
            <a:r>
              <a:rPr lang="en-US" sz="2000" spc="94" dirty="0">
                <a:solidFill>
                  <a:srgbClr val="000000"/>
                </a:solidFill>
                <a:latin typeface="Articulat"/>
              </a:rPr>
              <a:t> and </a:t>
            </a:r>
            <a:r>
              <a:rPr lang="en-US" sz="2000" spc="94" dirty="0">
                <a:solidFill>
                  <a:srgbClr val="000000"/>
                </a:solidFill>
                <a:latin typeface="Articulat Bold"/>
              </a:rPr>
              <a:t>avoidable</a:t>
            </a:r>
            <a:r>
              <a:rPr lang="en-US" sz="2000" spc="94" dirty="0">
                <a:solidFill>
                  <a:srgbClr val="000000"/>
                </a:solidFill>
                <a:latin typeface="Articulat"/>
              </a:rPr>
              <a:t>, provided service members perform risk assessments and comply with laws, procedures and recommended best practices for a given activity.</a:t>
            </a:r>
          </a:p>
        </p:txBody>
      </p:sp>
      <p:sp>
        <p:nvSpPr>
          <p:cNvPr id="13" name="TextBox 13"/>
          <p:cNvSpPr txBox="1"/>
          <p:nvPr/>
        </p:nvSpPr>
        <p:spPr>
          <a:xfrm>
            <a:off x="186964" y="1167157"/>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GET REAL AND GET BETTER</a:t>
            </a:r>
          </a:p>
        </p:txBody>
      </p:sp>
      <p:sp>
        <p:nvSpPr>
          <p:cNvPr id="14" name="TextBox 14"/>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38703" r="13855"/>
          <a:stretch>
            <a:fillRect/>
          </a:stretch>
        </p:blipFill>
        <p:spPr>
          <a:xfrm>
            <a:off x="11406380" y="-417043"/>
            <a:ext cx="6881620" cy="9675343"/>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DROWSY DRIVING</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dirty="0">
                <a:solidFill>
                  <a:srgbClr val="000000"/>
                </a:solidFill>
                <a:latin typeface="Roboto Bold"/>
              </a:rPr>
              <a:t>WHO IS MOST AT RISK </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40</a:t>
            </a:r>
          </a:p>
        </p:txBody>
      </p:sp>
      <p:sp>
        <p:nvSpPr>
          <p:cNvPr id="10" name="TextBox 10"/>
          <p:cNvSpPr txBox="1"/>
          <p:nvPr/>
        </p:nvSpPr>
        <p:spPr>
          <a:xfrm>
            <a:off x="490255" y="2628900"/>
            <a:ext cx="10601604" cy="6655668"/>
          </a:xfrm>
          <a:prstGeom prst="rect">
            <a:avLst/>
          </a:prstGeom>
        </p:spPr>
        <p:txBody>
          <a:bodyPr lIns="0" tIns="0" rIns="0" bIns="0" rtlCol="0" anchor="t">
            <a:spAutoFit/>
          </a:bodyPr>
          <a:lstStyle/>
          <a:p>
            <a:pPr marL="388622" lvl="1" indent="-194311">
              <a:lnSpc>
                <a:spcPts val="2070"/>
              </a:lnSpc>
              <a:buFont typeface="Arial"/>
              <a:buChar char="•"/>
            </a:pPr>
            <a:r>
              <a:rPr lang="en-US" sz="1800" spc="37" dirty="0">
                <a:solidFill>
                  <a:srgbClr val="000000"/>
                </a:solidFill>
                <a:latin typeface="Articulat" panose="020B0604020202020204" charset="0"/>
              </a:rPr>
              <a:t>Sleep-deprived.  </a:t>
            </a:r>
          </a:p>
          <a:p>
            <a:pPr>
              <a:lnSpc>
                <a:spcPts val="2070"/>
              </a:lnSpc>
            </a:pPr>
            <a:endParaRPr lang="en-US" sz="1800" spc="37" dirty="0">
              <a:solidFill>
                <a:srgbClr val="000000"/>
              </a:solidFill>
              <a:latin typeface="Articulat" panose="020B0604020202020204" charset="0"/>
            </a:endParaRPr>
          </a:p>
          <a:p>
            <a:pPr marL="388622" lvl="1" indent="-194311">
              <a:lnSpc>
                <a:spcPts val="2070"/>
              </a:lnSpc>
              <a:buFont typeface="Arial"/>
              <a:buChar char="•"/>
            </a:pPr>
            <a:r>
              <a:rPr lang="en-US" sz="1800" spc="37" dirty="0">
                <a:solidFill>
                  <a:srgbClr val="000000"/>
                </a:solidFill>
                <a:latin typeface="Articulat" panose="020B0604020202020204" charset="0"/>
              </a:rPr>
              <a:t>Driving long distances after working a full shift.  </a:t>
            </a:r>
          </a:p>
          <a:p>
            <a:pPr>
              <a:lnSpc>
                <a:spcPts val="2070"/>
              </a:lnSpc>
            </a:pPr>
            <a:endParaRPr lang="en-US" sz="1800" spc="37" dirty="0">
              <a:solidFill>
                <a:srgbClr val="000000"/>
              </a:solidFill>
              <a:latin typeface="Articulat" panose="020B0604020202020204" charset="0"/>
            </a:endParaRPr>
          </a:p>
          <a:p>
            <a:pPr marL="388622" lvl="1" indent="-194311">
              <a:lnSpc>
                <a:spcPts val="2070"/>
              </a:lnSpc>
              <a:buFont typeface="Arial"/>
              <a:buChar char="•"/>
            </a:pPr>
            <a:r>
              <a:rPr lang="en-US" sz="1800" spc="37" dirty="0">
                <a:solidFill>
                  <a:srgbClr val="000000"/>
                </a:solidFill>
                <a:latin typeface="Articulat" panose="020B0604020202020204" charset="0"/>
              </a:rPr>
              <a:t>Driving through the night, the early afternoon or at other times when normally asleep.  </a:t>
            </a:r>
          </a:p>
          <a:p>
            <a:pPr>
              <a:lnSpc>
                <a:spcPts val="2070"/>
              </a:lnSpc>
            </a:pPr>
            <a:endParaRPr lang="en-US" sz="1800" spc="37" dirty="0">
              <a:solidFill>
                <a:srgbClr val="000000"/>
              </a:solidFill>
              <a:latin typeface="Articulat" panose="020B0604020202020204" charset="0"/>
            </a:endParaRPr>
          </a:p>
          <a:p>
            <a:pPr marL="388622" lvl="1" indent="-194311">
              <a:lnSpc>
                <a:spcPts val="2070"/>
              </a:lnSpc>
              <a:buFont typeface="Arial"/>
              <a:buChar char="•"/>
            </a:pPr>
            <a:r>
              <a:rPr lang="en-US" sz="1800" spc="37" dirty="0">
                <a:solidFill>
                  <a:srgbClr val="000000"/>
                </a:solidFill>
                <a:latin typeface="Articulat" panose="020B0604020202020204" charset="0"/>
              </a:rPr>
              <a:t>Drinking alcohol or taking medication that increases drowsiness.  </a:t>
            </a:r>
          </a:p>
          <a:p>
            <a:pPr>
              <a:lnSpc>
                <a:spcPts val="2070"/>
              </a:lnSpc>
            </a:pPr>
            <a:endParaRPr lang="en-US" sz="1800" spc="37" dirty="0">
              <a:solidFill>
                <a:srgbClr val="000000"/>
              </a:solidFill>
              <a:latin typeface="Articulat" panose="020B0604020202020204" charset="0"/>
            </a:endParaRPr>
          </a:p>
          <a:p>
            <a:pPr marL="388622" lvl="1" indent="-194311">
              <a:lnSpc>
                <a:spcPts val="2070"/>
              </a:lnSpc>
              <a:buFont typeface="Arial"/>
              <a:buChar char="•"/>
            </a:pPr>
            <a:r>
              <a:rPr lang="en-US" sz="1800" spc="37" dirty="0">
                <a:solidFill>
                  <a:srgbClr val="000000"/>
                </a:solidFill>
                <a:latin typeface="Articulat" panose="020B0604020202020204" charset="0"/>
              </a:rPr>
              <a:t>Driving alone for long distances without rest breaks or much change in scenery.  </a:t>
            </a:r>
          </a:p>
          <a:p>
            <a:pPr>
              <a:lnSpc>
                <a:spcPts val="2070"/>
              </a:lnSpc>
            </a:pPr>
            <a:endParaRPr lang="en-US" sz="1800" spc="37" dirty="0">
              <a:solidFill>
                <a:srgbClr val="000000"/>
              </a:solidFill>
              <a:latin typeface="Articulat" panose="020B0604020202020204" charset="0"/>
            </a:endParaRPr>
          </a:p>
          <a:p>
            <a:pPr marL="388622" lvl="1" indent="-194311">
              <a:lnSpc>
                <a:spcPts val="2070"/>
              </a:lnSpc>
              <a:buFont typeface="Arial"/>
              <a:buChar char="•"/>
            </a:pPr>
            <a:r>
              <a:rPr lang="en-US" sz="1800" spc="37" dirty="0">
                <a:solidFill>
                  <a:srgbClr val="000000"/>
                </a:solidFill>
                <a:latin typeface="Articulat" panose="020B0604020202020204" charset="0"/>
              </a:rPr>
              <a:t>Drowsing driving occurs most frequently between midnight and 6 a.m., says NHTSA.</a:t>
            </a:r>
          </a:p>
          <a:p>
            <a:pPr>
              <a:lnSpc>
                <a:spcPts val="2070"/>
              </a:lnSpc>
            </a:pPr>
            <a:endParaRPr lang="en-US" sz="900" spc="37" dirty="0">
              <a:solidFill>
                <a:srgbClr val="000000"/>
              </a:solidFill>
              <a:latin typeface="Articulat" panose="020B0604020202020204" charset="0"/>
            </a:endParaRPr>
          </a:p>
          <a:p>
            <a:pPr>
              <a:lnSpc>
                <a:spcPts val="3600"/>
              </a:lnSpc>
            </a:pPr>
            <a:r>
              <a:rPr lang="en-US" sz="1800" b="1" spc="84" dirty="0">
                <a:solidFill>
                  <a:srgbClr val="000000"/>
                </a:solidFill>
                <a:latin typeface="Articulat" panose="020B0604020202020204" charset="0"/>
              </a:rPr>
              <a:t>KNOW THE SIGNS OF DROWSY DRIVING:</a:t>
            </a:r>
          </a:p>
          <a:p>
            <a:pPr marL="388622" lvl="1" indent="-194311">
              <a:lnSpc>
                <a:spcPts val="2070"/>
              </a:lnSpc>
              <a:buFont typeface="Arial"/>
              <a:buChar char="•"/>
            </a:pPr>
            <a:r>
              <a:rPr lang="en-US" sz="1800" spc="84" dirty="0">
                <a:solidFill>
                  <a:srgbClr val="000000"/>
                </a:solidFill>
                <a:latin typeface="Articulat" panose="020B0604020202020204" charset="0"/>
              </a:rPr>
              <a:t>Can’t remember the last few miles driven. </a:t>
            </a:r>
          </a:p>
          <a:p>
            <a:pPr>
              <a:lnSpc>
                <a:spcPts val="2070"/>
              </a:lnSpc>
            </a:pPr>
            <a:endParaRPr lang="en-US" sz="1800" spc="84" dirty="0">
              <a:solidFill>
                <a:srgbClr val="000000"/>
              </a:solidFill>
              <a:latin typeface="Articulat" panose="020B0604020202020204" charset="0"/>
            </a:endParaRPr>
          </a:p>
          <a:p>
            <a:pPr marL="388622" lvl="1" indent="-194311">
              <a:lnSpc>
                <a:spcPts val="2070"/>
              </a:lnSpc>
              <a:buFont typeface="Arial"/>
              <a:buChar char="•"/>
            </a:pPr>
            <a:r>
              <a:rPr lang="en-US" sz="1800" spc="84" dirty="0">
                <a:solidFill>
                  <a:srgbClr val="000000"/>
                </a:solidFill>
                <a:latin typeface="Articulat" panose="020B0604020202020204" charset="0"/>
              </a:rPr>
              <a:t>Drifting from lane or hitting a rumble strip. </a:t>
            </a:r>
          </a:p>
          <a:p>
            <a:pPr>
              <a:lnSpc>
                <a:spcPts val="2070"/>
              </a:lnSpc>
            </a:pPr>
            <a:endParaRPr lang="en-US" sz="1800" spc="84" dirty="0">
              <a:solidFill>
                <a:srgbClr val="000000"/>
              </a:solidFill>
              <a:latin typeface="Articulat" panose="020B0604020202020204" charset="0"/>
            </a:endParaRPr>
          </a:p>
          <a:p>
            <a:pPr marL="388622" lvl="1" indent="-194311">
              <a:lnSpc>
                <a:spcPts val="2070"/>
              </a:lnSpc>
              <a:buFont typeface="Arial"/>
              <a:buChar char="•"/>
            </a:pPr>
            <a:r>
              <a:rPr lang="en-US" sz="1800" spc="84" dirty="0">
                <a:solidFill>
                  <a:srgbClr val="000000"/>
                </a:solidFill>
                <a:latin typeface="Articulat" panose="020B0604020202020204" charset="0"/>
              </a:rPr>
              <a:t>Yawning repeatedly. </a:t>
            </a:r>
          </a:p>
          <a:p>
            <a:pPr>
              <a:lnSpc>
                <a:spcPts val="2070"/>
              </a:lnSpc>
            </a:pPr>
            <a:endParaRPr lang="en-US" sz="1800" spc="84" dirty="0">
              <a:solidFill>
                <a:srgbClr val="000000"/>
              </a:solidFill>
              <a:latin typeface="Articulat" panose="020B0604020202020204" charset="0"/>
            </a:endParaRPr>
          </a:p>
          <a:p>
            <a:pPr marL="388622" lvl="1" indent="-194311">
              <a:lnSpc>
                <a:spcPts val="2070"/>
              </a:lnSpc>
              <a:buFont typeface="Arial"/>
              <a:buChar char="•"/>
            </a:pPr>
            <a:r>
              <a:rPr lang="en-US" sz="1800" spc="84" dirty="0">
                <a:solidFill>
                  <a:srgbClr val="000000"/>
                </a:solidFill>
                <a:latin typeface="Articulat" panose="020B0604020202020204" charset="0"/>
              </a:rPr>
              <a:t>Difficulty focusing or keeping eyes open. </a:t>
            </a:r>
          </a:p>
          <a:p>
            <a:pPr>
              <a:lnSpc>
                <a:spcPts val="2070"/>
              </a:lnSpc>
            </a:pPr>
            <a:endParaRPr lang="en-US" sz="1800" spc="84" dirty="0">
              <a:solidFill>
                <a:srgbClr val="000000"/>
              </a:solidFill>
              <a:latin typeface="Articulat" panose="020B0604020202020204" charset="0"/>
            </a:endParaRPr>
          </a:p>
          <a:p>
            <a:pPr marL="388622" lvl="1" indent="-194311">
              <a:lnSpc>
                <a:spcPts val="2070"/>
              </a:lnSpc>
              <a:buFont typeface="Arial"/>
              <a:buChar char="•"/>
            </a:pPr>
            <a:r>
              <a:rPr lang="en-US" sz="1800" spc="84" dirty="0">
                <a:solidFill>
                  <a:srgbClr val="000000"/>
                </a:solidFill>
                <a:latin typeface="Articulat" panose="020B0604020202020204" charset="0"/>
              </a:rPr>
              <a:t>Tailgating or missing traffic signs. </a:t>
            </a:r>
          </a:p>
          <a:p>
            <a:pPr>
              <a:lnSpc>
                <a:spcPts val="2070"/>
              </a:lnSpc>
            </a:pPr>
            <a:endParaRPr lang="en-US" sz="1800" spc="84" dirty="0">
              <a:solidFill>
                <a:srgbClr val="000000"/>
              </a:solidFill>
              <a:latin typeface="Articulat" panose="020B0604020202020204" charset="0"/>
            </a:endParaRPr>
          </a:p>
          <a:p>
            <a:pPr marL="388622" lvl="1" indent="-194311">
              <a:lnSpc>
                <a:spcPts val="2070"/>
              </a:lnSpc>
              <a:buFont typeface="Arial"/>
              <a:buChar char="•"/>
            </a:pPr>
            <a:r>
              <a:rPr lang="en-US" sz="1800" spc="84" dirty="0">
                <a:solidFill>
                  <a:srgbClr val="000000"/>
                </a:solidFill>
                <a:latin typeface="Articulat" panose="020B0604020202020204" charset="0"/>
              </a:rPr>
              <a:t>Trouble keeping head up. </a:t>
            </a:r>
            <a:endParaRPr lang="en-US" sz="1800" spc="84" dirty="0">
              <a:solidFill>
                <a:srgbClr val="000000"/>
              </a:solidFill>
              <a:latin typeface="Articula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9129" r="13373"/>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DISTRACTED DRIVING</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THOUSANDS DIE IN CRASHES INVOLVING CELL PHONE USE</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41</a:t>
            </a:r>
          </a:p>
        </p:txBody>
      </p:sp>
      <p:sp>
        <p:nvSpPr>
          <p:cNvPr id="10" name="TextBox 10"/>
          <p:cNvSpPr txBox="1"/>
          <p:nvPr/>
        </p:nvSpPr>
        <p:spPr>
          <a:xfrm>
            <a:off x="7600480" y="2874365"/>
            <a:ext cx="9066615" cy="4809009"/>
          </a:xfrm>
          <a:prstGeom prst="rect">
            <a:avLst/>
          </a:prstGeom>
        </p:spPr>
        <p:txBody>
          <a:bodyPr lIns="0" tIns="0" rIns="0" bIns="0" rtlCol="0" anchor="t">
            <a:spAutoFit/>
          </a:bodyPr>
          <a:lstStyle/>
          <a:p>
            <a:pPr>
              <a:lnSpc>
                <a:spcPts val="2529"/>
              </a:lnSpc>
            </a:pPr>
            <a:r>
              <a:rPr lang="en-US" sz="2199" spc="103" dirty="0">
                <a:solidFill>
                  <a:srgbClr val="000000"/>
                </a:solidFill>
                <a:latin typeface="Articulat" panose="020B0604020202020204" charset="0"/>
              </a:rPr>
              <a:t>We’re more distracted than ever, so it’s crucial to know the basics of safe driving and practice them every time you’re on the road. </a:t>
            </a:r>
          </a:p>
          <a:p>
            <a:pPr>
              <a:lnSpc>
                <a:spcPts val="2529"/>
              </a:lnSpc>
            </a:pPr>
            <a:endParaRPr lang="en-US" sz="2199" spc="103" dirty="0">
              <a:solidFill>
                <a:srgbClr val="000000"/>
              </a:solidFill>
              <a:latin typeface="Articulat" panose="020B0604020202020204" charset="0"/>
            </a:endParaRPr>
          </a:p>
          <a:p>
            <a:pPr>
              <a:lnSpc>
                <a:spcPts val="2529"/>
              </a:lnSpc>
            </a:pPr>
            <a:r>
              <a:rPr lang="en-US" sz="2199" spc="70" dirty="0">
                <a:solidFill>
                  <a:srgbClr val="000000"/>
                </a:solidFill>
                <a:latin typeface="Articulat" panose="020B0604020202020204" charset="0"/>
              </a:rPr>
              <a:t>At any given daylight moment across America, approximately 660,000 drivers are using cell phones or manipulating electronic devices while driving, according to NHTSA. Using a cell phone while driving creates enormous potential for deaths and injuries on U.S. roads. In 2020, 3,142 people were killed in motor vehicle crashes involving distracted drivers. </a:t>
            </a:r>
          </a:p>
          <a:p>
            <a:pPr>
              <a:lnSpc>
                <a:spcPts val="2529"/>
              </a:lnSpc>
            </a:pPr>
            <a:endParaRPr lang="en-US" sz="2199" spc="70" dirty="0">
              <a:solidFill>
                <a:srgbClr val="000000"/>
              </a:solidFill>
              <a:latin typeface="Articulat" panose="020B0604020202020204" charset="0"/>
            </a:endParaRPr>
          </a:p>
          <a:p>
            <a:pPr>
              <a:lnSpc>
                <a:spcPts val="2529"/>
              </a:lnSpc>
            </a:pPr>
            <a:r>
              <a:rPr lang="en-US" sz="2199" spc="70" dirty="0">
                <a:solidFill>
                  <a:srgbClr val="000000"/>
                </a:solidFill>
                <a:latin typeface="Articulat" panose="020B0604020202020204" charset="0"/>
              </a:rPr>
              <a:t>Don't allow children to fight or climb around in your car – they should be buckled in their seats at all times. Too much noise can easily distract you from focusing on the road. </a:t>
            </a:r>
          </a:p>
          <a:p>
            <a:pPr>
              <a:lnSpc>
                <a:spcPts val="2529"/>
              </a:lnSpc>
            </a:pPr>
            <a:endParaRPr lang="en-US" sz="2199" spc="70" dirty="0">
              <a:solidFill>
                <a:srgbClr val="000000"/>
              </a:solidFill>
              <a:latin typeface="Articulat" panose="020B0604020202020204" charset="0"/>
            </a:endParaRPr>
          </a:p>
          <a:p>
            <a:pPr>
              <a:lnSpc>
                <a:spcPts val="2529"/>
              </a:lnSpc>
            </a:pPr>
            <a:r>
              <a:rPr lang="en-US" sz="2199" spc="103" dirty="0">
                <a:solidFill>
                  <a:srgbClr val="000000"/>
                </a:solidFill>
                <a:latin typeface="Articulat" panose="020B0604020202020204" charset="0"/>
              </a:rPr>
              <a:t>You're not multi-tasking, you're distracted.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8432" r="23401"/>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ATV AND ROV SAFETY</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ATVs AND ROVs ARE NOT TOYS, GET TRAINING</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42</a:t>
            </a:r>
          </a:p>
        </p:txBody>
      </p:sp>
      <p:sp>
        <p:nvSpPr>
          <p:cNvPr id="10" name="TextBox 10"/>
          <p:cNvSpPr txBox="1"/>
          <p:nvPr/>
        </p:nvSpPr>
        <p:spPr>
          <a:xfrm>
            <a:off x="533400" y="2705100"/>
            <a:ext cx="9799035" cy="6488956"/>
          </a:xfrm>
          <a:prstGeom prst="rect">
            <a:avLst/>
          </a:prstGeom>
        </p:spPr>
        <p:txBody>
          <a:bodyPr wrap="square" lIns="0" tIns="0" rIns="0" bIns="0" rtlCol="0" anchor="t">
            <a:spAutoFit/>
          </a:bodyPr>
          <a:lstStyle/>
          <a:p>
            <a:pPr>
              <a:lnSpc>
                <a:spcPts val="2300"/>
              </a:lnSpc>
            </a:pPr>
            <a:r>
              <a:rPr lang="en-US" sz="2000" spc="94" dirty="0">
                <a:solidFill>
                  <a:srgbClr val="000000"/>
                </a:solidFill>
                <a:latin typeface="Articulat" panose="020B0604020202020204" charset="0"/>
              </a:rPr>
              <a:t>There are about 650 deaths and 100,000 injuries every year involving ATVs, according to Consumer Product Safety Commission.</a:t>
            </a:r>
          </a:p>
          <a:p>
            <a:pPr>
              <a:lnSpc>
                <a:spcPts val="2300"/>
              </a:lnSpc>
            </a:pPr>
            <a:endParaRPr lang="en-US" sz="2000" spc="94" dirty="0">
              <a:solidFill>
                <a:srgbClr val="000000"/>
              </a:solidFill>
              <a:latin typeface="Articulat" panose="020B0604020202020204" charset="0"/>
            </a:endParaRPr>
          </a:p>
          <a:p>
            <a:pPr marL="431801" lvl="1" indent="-215900">
              <a:lnSpc>
                <a:spcPts val="2300"/>
              </a:lnSpc>
              <a:buFont typeface="Arial"/>
              <a:buChar char="•"/>
            </a:pPr>
            <a:r>
              <a:rPr lang="en-US" sz="2000" spc="94" dirty="0">
                <a:solidFill>
                  <a:srgbClr val="000000"/>
                </a:solidFill>
                <a:latin typeface="Articulat" panose="020B0604020202020204" charset="0"/>
              </a:rPr>
              <a:t>Read the owner`s manual carefully, and ensure the ATV or ROV is in good, working condition. </a:t>
            </a:r>
          </a:p>
          <a:p>
            <a:pPr>
              <a:lnSpc>
                <a:spcPts val="2300"/>
              </a:lnSpc>
            </a:pPr>
            <a:endParaRPr lang="en-US" sz="2000" spc="94" dirty="0">
              <a:solidFill>
                <a:srgbClr val="000000"/>
              </a:solidFill>
              <a:latin typeface="Articulat" panose="020B0604020202020204" charset="0"/>
            </a:endParaRPr>
          </a:p>
          <a:p>
            <a:pPr marL="431801" lvl="1" indent="-215900">
              <a:lnSpc>
                <a:spcPts val="2300"/>
              </a:lnSpc>
              <a:buFont typeface="Arial"/>
              <a:buChar char="•"/>
            </a:pPr>
            <a:r>
              <a:rPr lang="en-US" sz="2000" spc="94" dirty="0">
                <a:solidFill>
                  <a:srgbClr val="000000"/>
                </a:solidFill>
                <a:latin typeface="Articulat" panose="020B0604020202020204" charset="0"/>
              </a:rPr>
              <a:t>Always wear an approved helmet.</a:t>
            </a:r>
          </a:p>
          <a:p>
            <a:pPr>
              <a:lnSpc>
                <a:spcPts val="2300"/>
              </a:lnSpc>
            </a:pPr>
            <a:r>
              <a:rPr lang="en-US" sz="2000" spc="94" dirty="0">
                <a:solidFill>
                  <a:srgbClr val="000000"/>
                </a:solidFill>
                <a:latin typeface="Articulat" panose="020B0604020202020204" charset="0"/>
              </a:rPr>
              <a:t> </a:t>
            </a:r>
          </a:p>
          <a:p>
            <a:pPr marL="431801" lvl="1" indent="-215900">
              <a:lnSpc>
                <a:spcPts val="2300"/>
              </a:lnSpc>
              <a:buFont typeface="Arial"/>
              <a:buChar char="•"/>
            </a:pPr>
            <a:r>
              <a:rPr lang="en-US" sz="2000" spc="94" dirty="0">
                <a:solidFill>
                  <a:srgbClr val="000000"/>
                </a:solidFill>
                <a:latin typeface="Articulat" panose="020B0604020202020204" charset="0"/>
              </a:rPr>
              <a:t>Never drive an ATV while under the influence of drugs or alcohol.  </a:t>
            </a:r>
          </a:p>
          <a:p>
            <a:pPr>
              <a:lnSpc>
                <a:spcPts val="2300"/>
              </a:lnSpc>
            </a:pPr>
            <a:endParaRPr lang="en-US" sz="2000" spc="94" dirty="0">
              <a:solidFill>
                <a:srgbClr val="000000"/>
              </a:solidFill>
              <a:latin typeface="Articulat" panose="020B0604020202020204" charset="0"/>
            </a:endParaRPr>
          </a:p>
          <a:p>
            <a:pPr marL="431801" lvl="1" indent="-215900">
              <a:lnSpc>
                <a:spcPts val="2300"/>
              </a:lnSpc>
              <a:buFont typeface="Arial"/>
              <a:buChar char="•"/>
            </a:pPr>
            <a:r>
              <a:rPr lang="en-US" sz="2000" spc="94" dirty="0">
                <a:solidFill>
                  <a:srgbClr val="000000"/>
                </a:solidFill>
                <a:latin typeface="Articulat" panose="020B0604020202020204" charset="0"/>
              </a:rPr>
              <a:t>Never drive an ATV on paved roads. Never operate ATVs or ROVs on streets, highways or paved roads, except to cross at safe, designated areas. Understand the terrain BEFORE you ride. </a:t>
            </a:r>
          </a:p>
          <a:p>
            <a:pPr>
              <a:lnSpc>
                <a:spcPts val="2300"/>
              </a:lnSpc>
            </a:pPr>
            <a:endParaRPr lang="en-US" sz="2000" spc="94" dirty="0">
              <a:solidFill>
                <a:srgbClr val="000000"/>
              </a:solidFill>
              <a:latin typeface="Articulat" panose="020B0604020202020204" charset="0"/>
            </a:endParaRPr>
          </a:p>
          <a:p>
            <a:pPr marL="431801" lvl="1" indent="-215900">
              <a:lnSpc>
                <a:spcPts val="2300"/>
              </a:lnSpc>
              <a:buFont typeface="Arial"/>
              <a:buChar char="•"/>
            </a:pPr>
            <a:r>
              <a:rPr lang="en-US" sz="2000" spc="94" dirty="0">
                <a:solidFill>
                  <a:srgbClr val="000000"/>
                </a:solidFill>
                <a:latin typeface="Articulat" panose="020B0604020202020204" charset="0"/>
              </a:rPr>
              <a:t>Familiarize yourself with the local laws. </a:t>
            </a:r>
          </a:p>
          <a:p>
            <a:pPr>
              <a:lnSpc>
                <a:spcPts val="2300"/>
              </a:lnSpc>
            </a:pPr>
            <a:endParaRPr lang="en-US" sz="2000" spc="94" dirty="0">
              <a:solidFill>
                <a:srgbClr val="000000"/>
              </a:solidFill>
              <a:latin typeface="Articulat" panose="020B0604020202020204" charset="0"/>
            </a:endParaRPr>
          </a:p>
          <a:p>
            <a:pPr marL="431801" lvl="1" indent="-215900">
              <a:lnSpc>
                <a:spcPts val="2300"/>
              </a:lnSpc>
              <a:buFont typeface="Arial"/>
              <a:buChar char="•"/>
            </a:pPr>
            <a:r>
              <a:rPr lang="en-US" sz="2000" spc="94" dirty="0">
                <a:solidFill>
                  <a:srgbClr val="000000"/>
                </a:solidFill>
                <a:latin typeface="Articulat" panose="020B0604020202020204" charset="0"/>
              </a:rPr>
              <a:t>Never ride alone, and always tell someone where you are going and when you will return.  </a:t>
            </a:r>
          </a:p>
          <a:p>
            <a:pPr>
              <a:lnSpc>
                <a:spcPts val="2300"/>
              </a:lnSpc>
            </a:pPr>
            <a:endParaRPr lang="en-US" sz="2000" spc="94" dirty="0">
              <a:solidFill>
                <a:srgbClr val="000000"/>
              </a:solidFill>
              <a:latin typeface="Articulat" panose="020B0604020202020204" charset="0"/>
            </a:endParaRPr>
          </a:p>
          <a:p>
            <a:pPr marL="431801" lvl="1" indent="-215900">
              <a:lnSpc>
                <a:spcPts val="2300"/>
              </a:lnSpc>
              <a:buFont typeface="Arial"/>
              <a:buChar char="•"/>
            </a:pPr>
            <a:r>
              <a:rPr lang="en-US" sz="2000" spc="94" dirty="0">
                <a:solidFill>
                  <a:srgbClr val="000000"/>
                </a:solidFill>
                <a:latin typeface="Articulat" panose="020B0604020202020204" charset="0"/>
              </a:rPr>
              <a:t>Always supervise young operators. Never carry extra riders.  </a:t>
            </a:r>
          </a:p>
          <a:p>
            <a:pPr>
              <a:lnSpc>
                <a:spcPts val="2300"/>
              </a:lnSpc>
            </a:pPr>
            <a:endParaRPr lang="en-US" sz="2000" spc="94" dirty="0">
              <a:solidFill>
                <a:srgbClr val="000000"/>
              </a:solidFill>
              <a:latin typeface="Articulat" panose="020B0604020202020204" charset="0"/>
            </a:endParaRPr>
          </a:p>
          <a:p>
            <a:pPr algn="ctr">
              <a:lnSpc>
                <a:spcPts val="2300"/>
              </a:lnSpc>
            </a:pPr>
            <a:r>
              <a:rPr lang="en-US" sz="2000" b="1" spc="94" dirty="0">
                <a:solidFill>
                  <a:srgbClr val="000000"/>
                </a:solidFill>
                <a:latin typeface="Articulat" panose="020B0604020202020204" charset="0"/>
              </a:rPr>
              <a:t>Remember ATGATT: “All the Gear, all the Time!”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l="5927" r="17985"/>
          <a:stretch>
            <a:fillRect/>
          </a:stretch>
        </p:blipFill>
        <p:spPr>
          <a:xfrm>
            <a:off x="542117" y="0"/>
            <a:ext cx="5347819" cy="4688038"/>
          </a:xfrm>
          <a:prstGeom prst="rect">
            <a:avLst/>
          </a:prstGeom>
        </p:spPr>
      </p:pic>
      <p:pic>
        <p:nvPicPr>
          <p:cNvPr id="7" name="Picture 7"/>
          <p:cNvPicPr>
            <a:picLocks noChangeAspect="1"/>
          </p:cNvPicPr>
          <p:nvPr/>
        </p:nvPicPr>
        <p:blipFill>
          <a:blip r:embed="rId3"/>
          <a:srcRect l="7789" r="8782"/>
          <a:stretch>
            <a:fillRect/>
          </a:stretch>
        </p:blipFill>
        <p:spPr>
          <a:xfrm>
            <a:off x="510990" y="5446862"/>
            <a:ext cx="5378946" cy="4300399"/>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MOTORCYCLE SAFETY</a:t>
            </a:r>
          </a:p>
        </p:txBody>
      </p:sp>
      <p:sp>
        <p:nvSpPr>
          <p:cNvPr id="9" name="TextBox 9"/>
          <p:cNvSpPr txBox="1"/>
          <p:nvPr/>
        </p:nvSpPr>
        <p:spPr>
          <a:xfrm>
            <a:off x="7779616" y="6300759"/>
            <a:ext cx="8576504" cy="1897955"/>
          </a:xfrm>
          <a:prstGeom prst="rect">
            <a:avLst/>
          </a:prstGeom>
        </p:spPr>
        <p:txBody>
          <a:bodyPr lIns="0" tIns="0" rIns="0" bIns="0" rtlCol="0" anchor="t">
            <a:spAutoFit/>
          </a:bodyPr>
          <a:lstStyle/>
          <a:p>
            <a:pPr>
              <a:lnSpc>
                <a:spcPts val="3655"/>
              </a:lnSpc>
            </a:pPr>
            <a:r>
              <a:rPr lang="en-US" sz="3179" spc="149" dirty="0">
                <a:solidFill>
                  <a:srgbClr val="000000"/>
                </a:solidFill>
                <a:latin typeface="Articulat" panose="020B0604020202020204" charset="0"/>
              </a:rPr>
              <a:t>In 2021 during the 101 Critical Days of Summer, the Department of the Navy </a:t>
            </a:r>
          </a:p>
          <a:p>
            <a:pPr>
              <a:lnSpc>
                <a:spcPts val="3655"/>
              </a:lnSpc>
            </a:pPr>
            <a:r>
              <a:rPr lang="en-US" sz="3179" spc="56" dirty="0">
                <a:solidFill>
                  <a:srgbClr val="000000"/>
                </a:solidFill>
                <a:latin typeface="Articulat" panose="020B0604020202020204" charset="0"/>
              </a:rPr>
              <a:t>lost </a:t>
            </a:r>
            <a:r>
              <a:rPr lang="en-US" sz="3179" b="1" spc="56" dirty="0">
                <a:solidFill>
                  <a:srgbClr val="000000"/>
                </a:solidFill>
                <a:latin typeface="Articulat" panose="020B0604020202020204" charset="0"/>
              </a:rPr>
              <a:t>10</a:t>
            </a:r>
            <a:r>
              <a:rPr lang="en-US" sz="3179" spc="56" dirty="0">
                <a:solidFill>
                  <a:srgbClr val="000000"/>
                </a:solidFill>
                <a:latin typeface="Articulat" panose="020B0604020202020204" charset="0"/>
              </a:rPr>
              <a:t> Sailors and Marines </a:t>
            </a:r>
          </a:p>
          <a:p>
            <a:pPr>
              <a:lnSpc>
                <a:spcPts val="3655"/>
              </a:lnSpc>
            </a:pPr>
            <a:r>
              <a:rPr lang="en-US" sz="3179" spc="56" dirty="0">
                <a:solidFill>
                  <a:srgbClr val="000000"/>
                </a:solidFill>
                <a:latin typeface="Articulat" panose="020B0604020202020204" charset="0"/>
              </a:rPr>
              <a:t>as a result of PMV-2 mishaps.</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43</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7942" r="58002"/>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MOTORCYCLE RIDING SAFETY</a:t>
            </a:r>
          </a:p>
        </p:txBody>
      </p:sp>
      <p:sp>
        <p:nvSpPr>
          <p:cNvPr id="8" name="TextBox 8"/>
          <p:cNvSpPr txBox="1"/>
          <p:nvPr/>
        </p:nvSpPr>
        <p:spPr>
          <a:xfrm>
            <a:off x="7484888"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SEEING IS THE BEST WAY TO AVOID DANGEROUS SITUATIONS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44</a:t>
            </a:r>
          </a:p>
        </p:txBody>
      </p:sp>
      <p:sp>
        <p:nvSpPr>
          <p:cNvPr id="10" name="TextBox 10"/>
          <p:cNvSpPr txBox="1"/>
          <p:nvPr/>
        </p:nvSpPr>
        <p:spPr>
          <a:xfrm>
            <a:off x="7600480" y="2874365"/>
            <a:ext cx="9066615" cy="5693866"/>
          </a:xfrm>
          <a:prstGeom prst="rect">
            <a:avLst/>
          </a:prstGeom>
        </p:spPr>
        <p:txBody>
          <a:bodyPr lIns="0" tIns="0" rIns="0" bIns="0" rtlCol="0" anchor="t">
            <a:spAutoFit/>
          </a:bodyPr>
          <a:lstStyle/>
          <a:p>
            <a:pPr>
              <a:lnSpc>
                <a:spcPts val="2529"/>
              </a:lnSpc>
            </a:pPr>
            <a:r>
              <a:rPr lang="en-US" sz="2199" b="1" spc="103" dirty="0">
                <a:solidFill>
                  <a:srgbClr val="000000"/>
                </a:solidFill>
                <a:latin typeface="Articulat" panose="020B0604020202020204" charset="0"/>
              </a:rPr>
              <a:t>SEARCH</a:t>
            </a:r>
            <a:r>
              <a:rPr lang="en-US" sz="2199" spc="103" dirty="0">
                <a:solidFill>
                  <a:srgbClr val="000000"/>
                </a:solidFill>
                <a:latin typeface="Articulat" panose="020B0604020202020204" charset="0"/>
              </a:rPr>
              <a:t> around you for potential hazards.  </a:t>
            </a:r>
          </a:p>
          <a:p>
            <a:pPr>
              <a:lnSpc>
                <a:spcPts val="2529"/>
              </a:lnSpc>
            </a:pPr>
            <a:endParaRPr lang="en-US" sz="2199" spc="103" dirty="0">
              <a:solidFill>
                <a:srgbClr val="000000"/>
              </a:solidFill>
              <a:latin typeface="Articulat" panose="020B0604020202020204" charset="0"/>
            </a:endParaRPr>
          </a:p>
          <a:p>
            <a:pPr>
              <a:lnSpc>
                <a:spcPts val="2529"/>
              </a:lnSpc>
            </a:pPr>
            <a:r>
              <a:rPr lang="en-US" sz="2199" b="1" spc="56" dirty="0">
                <a:solidFill>
                  <a:srgbClr val="000000"/>
                </a:solidFill>
                <a:latin typeface="Articulat" panose="020B0604020202020204" charset="0"/>
              </a:rPr>
              <a:t>EVALUATE</a:t>
            </a:r>
            <a:r>
              <a:rPr lang="en-US" sz="2199" spc="56" dirty="0">
                <a:solidFill>
                  <a:srgbClr val="000000"/>
                </a:solidFill>
                <a:latin typeface="Articulat" panose="020B0604020202020204" charset="0"/>
              </a:rPr>
              <a:t> any possible hazards such as turning hazard.  </a:t>
            </a:r>
          </a:p>
          <a:p>
            <a:pPr>
              <a:lnSpc>
                <a:spcPts val="2529"/>
              </a:lnSpc>
            </a:pPr>
            <a:endParaRPr lang="en-US" sz="2199" spc="56" dirty="0">
              <a:solidFill>
                <a:srgbClr val="000000"/>
              </a:solidFill>
              <a:latin typeface="Articulat" panose="020B0604020202020204" charset="0"/>
            </a:endParaRPr>
          </a:p>
          <a:p>
            <a:pPr>
              <a:lnSpc>
                <a:spcPts val="2529"/>
              </a:lnSpc>
            </a:pPr>
            <a:r>
              <a:rPr lang="en-US" sz="2199" b="1" spc="56" dirty="0">
                <a:solidFill>
                  <a:srgbClr val="000000"/>
                </a:solidFill>
                <a:latin typeface="Articulat" panose="020B0604020202020204" charset="0"/>
              </a:rPr>
              <a:t>EXECUTE</a:t>
            </a:r>
            <a:r>
              <a:rPr lang="en-US" sz="2199" spc="56" dirty="0">
                <a:solidFill>
                  <a:srgbClr val="000000"/>
                </a:solidFill>
                <a:latin typeface="Articulat" panose="020B0604020202020204" charset="0"/>
              </a:rPr>
              <a:t> the proper action to avoid the hazard.  </a:t>
            </a:r>
          </a:p>
          <a:p>
            <a:pPr>
              <a:lnSpc>
                <a:spcPts val="2529"/>
              </a:lnSpc>
            </a:pPr>
            <a:r>
              <a:rPr lang="en-US" sz="2199" spc="56" dirty="0">
                <a:solidFill>
                  <a:srgbClr val="000000"/>
                </a:solidFill>
                <a:latin typeface="Articulat" panose="020B0604020202020204" charset="0"/>
              </a:rPr>
              <a:t>A sound street strategy can help prevent a dangerous situation.  </a:t>
            </a:r>
          </a:p>
          <a:p>
            <a:pPr>
              <a:lnSpc>
                <a:spcPts val="2529"/>
              </a:lnSpc>
            </a:pPr>
            <a:endParaRPr lang="en-US" sz="2199" spc="56" dirty="0">
              <a:solidFill>
                <a:srgbClr val="000000"/>
              </a:solidFill>
              <a:latin typeface="Articulat" panose="020B0604020202020204" charset="0"/>
            </a:endParaRPr>
          </a:p>
          <a:p>
            <a:pPr>
              <a:lnSpc>
                <a:spcPts val="4399"/>
              </a:lnSpc>
            </a:pPr>
            <a:r>
              <a:rPr lang="en-US" sz="2199" b="1" spc="56" dirty="0">
                <a:solidFill>
                  <a:srgbClr val="000000"/>
                </a:solidFill>
                <a:latin typeface="Articulat" panose="020B0604020202020204" charset="0"/>
              </a:rPr>
              <a:t>Training Requirements </a:t>
            </a:r>
          </a:p>
          <a:p>
            <a:pPr>
              <a:lnSpc>
                <a:spcPts val="2529"/>
              </a:lnSpc>
            </a:pPr>
            <a:r>
              <a:rPr lang="en-US" sz="2199" spc="56" dirty="0">
                <a:solidFill>
                  <a:srgbClr val="000000"/>
                </a:solidFill>
                <a:latin typeface="Articulat" panose="020B0604020202020204" charset="0"/>
              </a:rPr>
              <a:t>All Sailors must complete LEVEL I training prior to operating a motorcycle and then must complete LEVEL II training within 60 days </a:t>
            </a:r>
            <a:r>
              <a:rPr lang="en-US" sz="2199" spc="56" dirty="0" smtClean="0">
                <a:solidFill>
                  <a:srgbClr val="000000"/>
                </a:solidFill>
                <a:latin typeface="Articulat" panose="020B0604020202020204" charset="0"/>
              </a:rPr>
              <a:t>to one year of </a:t>
            </a:r>
            <a:r>
              <a:rPr lang="en-US" sz="2199" spc="56" dirty="0">
                <a:solidFill>
                  <a:srgbClr val="000000"/>
                </a:solidFill>
                <a:latin typeface="Articulat" panose="020B0604020202020204" charset="0"/>
              </a:rPr>
              <a:t>LEVEL I.  </a:t>
            </a:r>
          </a:p>
          <a:p>
            <a:pPr>
              <a:lnSpc>
                <a:spcPts val="2529"/>
              </a:lnSpc>
            </a:pPr>
            <a:endParaRPr lang="en-US" sz="2199" spc="56" dirty="0">
              <a:solidFill>
                <a:srgbClr val="000000"/>
              </a:solidFill>
              <a:latin typeface="Articulat" panose="020B0604020202020204" charset="0"/>
            </a:endParaRPr>
          </a:p>
          <a:p>
            <a:pPr>
              <a:lnSpc>
                <a:spcPts val="2529"/>
              </a:lnSpc>
            </a:pPr>
            <a:r>
              <a:rPr lang="en-US" sz="2199" spc="56" dirty="0">
                <a:solidFill>
                  <a:srgbClr val="000000"/>
                </a:solidFill>
                <a:latin typeface="Articulat" panose="020B0604020202020204" charset="0"/>
              </a:rPr>
              <a:t>All Sailors must complete either LEVEL II or LEVEL III refresher training every five years. </a:t>
            </a:r>
          </a:p>
          <a:p>
            <a:pPr>
              <a:lnSpc>
                <a:spcPts val="2529"/>
              </a:lnSpc>
            </a:pPr>
            <a:endParaRPr lang="en-US" sz="2199" spc="56" dirty="0">
              <a:solidFill>
                <a:srgbClr val="000000"/>
              </a:solidFill>
              <a:latin typeface="Articulat" panose="020B0604020202020204" charset="0"/>
            </a:endParaRPr>
          </a:p>
          <a:p>
            <a:pPr>
              <a:lnSpc>
                <a:spcPts val="2529"/>
              </a:lnSpc>
            </a:pPr>
            <a:r>
              <a:rPr lang="en-US" sz="2199" spc="56" dirty="0">
                <a:solidFill>
                  <a:srgbClr val="000000"/>
                </a:solidFill>
                <a:latin typeface="Articulat" panose="020B0604020202020204" charset="0"/>
              </a:rPr>
              <a:t>Take riding courses periodically to improve riding techniques and sharpen your street-riding strategies. </a:t>
            </a:r>
            <a:r>
              <a:rPr lang="en-US" sz="2199" spc="103" dirty="0">
                <a:solidFill>
                  <a:srgbClr val="000000"/>
                </a:solidFill>
                <a:latin typeface="Articulat" panose="020B0604020202020204" charset="0"/>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19300" r="31146"/>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MOTORCYCLE SAFETY TIPS</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MAKE MOTORCYCLE RIDING SAFETY YOUR TOP PRIORITY</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45</a:t>
            </a:r>
          </a:p>
        </p:txBody>
      </p:sp>
      <p:sp>
        <p:nvSpPr>
          <p:cNvPr id="10" name="TextBox 10"/>
          <p:cNvSpPr txBox="1"/>
          <p:nvPr/>
        </p:nvSpPr>
        <p:spPr>
          <a:xfrm>
            <a:off x="517781" y="2705100"/>
            <a:ext cx="10065821" cy="6463308"/>
          </a:xfrm>
          <a:prstGeom prst="rect">
            <a:avLst/>
          </a:prstGeom>
        </p:spPr>
        <p:txBody>
          <a:bodyPr lIns="0" tIns="0" rIns="0" bIns="0" rtlCol="0" anchor="t">
            <a:spAutoFit/>
          </a:bodyPr>
          <a:lstStyle/>
          <a:p>
            <a:pPr marL="388622" lvl="1" indent="-194311">
              <a:lnSpc>
                <a:spcPts val="2070"/>
              </a:lnSpc>
              <a:buFont typeface="Arial"/>
              <a:buChar char="•"/>
            </a:pPr>
            <a:r>
              <a:rPr lang="en-US" sz="1800" spc="47" dirty="0">
                <a:solidFill>
                  <a:srgbClr val="000000"/>
                </a:solidFill>
                <a:latin typeface="Articulat" panose="020B0604020202020204" charset="0"/>
              </a:rPr>
              <a:t>Complete a formal riding education program, get licensed and take riding </a:t>
            </a:r>
            <a:r>
              <a:rPr lang="en-US" sz="1800" spc="47" dirty="0" smtClean="0">
                <a:solidFill>
                  <a:srgbClr val="000000"/>
                </a:solidFill>
                <a:latin typeface="Articulat" panose="020B0604020202020204" charset="0"/>
              </a:rPr>
              <a:t>courses periodically to improve riding techniques and sharpen your street-riding strategies.   </a:t>
            </a:r>
          </a:p>
          <a:p>
            <a:pPr>
              <a:lnSpc>
                <a:spcPts val="2070"/>
              </a:lnSpc>
            </a:pPr>
            <a:endParaRPr lang="en-US" sz="1800" spc="47" dirty="0" smtClean="0">
              <a:solidFill>
                <a:srgbClr val="000000"/>
              </a:solidFill>
              <a:latin typeface="Articulat" panose="020B0604020202020204" charset="0"/>
            </a:endParaRPr>
          </a:p>
          <a:p>
            <a:pPr marL="388622" lvl="1" indent="-194311">
              <a:lnSpc>
                <a:spcPts val="2070"/>
              </a:lnSpc>
              <a:buFont typeface="Arial"/>
              <a:buChar char="•"/>
            </a:pPr>
            <a:r>
              <a:rPr lang="en-US" sz="1800" spc="47" dirty="0" smtClean="0">
                <a:solidFill>
                  <a:srgbClr val="000000"/>
                </a:solidFill>
                <a:latin typeface="Articulat" panose="020B0604020202020204" charset="0"/>
              </a:rPr>
              <a:t>Obey the speed limit; the faster you go the longer it will take you to stop. Know and follow local traffic laws and rules of the road. </a:t>
            </a:r>
          </a:p>
          <a:p>
            <a:pPr>
              <a:lnSpc>
                <a:spcPts val="2070"/>
              </a:lnSpc>
            </a:pPr>
            <a:endParaRPr lang="en-US" sz="1800" spc="47" dirty="0" smtClean="0">
              <a:solidFill>
                <a:srgbClr val="000000"/>
              </a:solidFill>
              <a:latin typeface="Articulat" panose="020B0604020202020204" charset="0"/>
            </a:endParaRPr>
          </a:p>
          <a:p>
            <a:pPr marL="388622" lvl="1" indent="-194311">
              <a:lnSpc>
                <a:spcPts val="2070"/>
              </a:lnSpc>
              <a:buFont typeface="Arial"/>
              <a:buChar char="•"/>
            </a:pPr>
            <a:r>
              <a:rPr lang="en-US" sz="1800" spc="47" dirty="0" smtClean="0">
                <a:solidFill>
                  <a:srgbClr val="000000"/>
                </a:solidFill>
                <a:latin typeface="Articulat" panose="020B0604020202020204" charset="0"/>
              </a:rPr>
              <a:t>Don’t drink and ride! </a:t>
            </a:r>
          </a:p>
          <a:p>
            <a:pPr>
              <a:lnSpc>
                <a:spcPts val="2070"/>
              </a:lnSpc>
            </a:pPr>
            <a:endParaRPr lang="en-US" sz="1800" spc="47" dirty="0" smtClean="0">
              <a:solidFill>
                <a:srgbClr val="000000"/>
              </a:solidFill>
              <a:latin typeface="Articulat" panose="020B0604020202020204" charset="0"/>
            </a:endParaRPr>
          </a:p>
          <a:p>
            <a:pPr marL="388622" lvl="1" indent="-194311">
              <a:lnSpc>
                <a:spcPts val="2070"/>
              </a:lnSpc>
              <a:buFont typeface="Arial"/>
              <a:buChar char="•"/>
            </a:pPr>
            <a:r>
              <a:rPr lang="en-US" sz="1800" spc="47" dirty="0" smtClean="0">
                <a:solidFill>
                  <a:srgbClr val="000000"/>
                </a:solidFill>
                <a:latin typeface="Articulat" panose="020B0604020202020204" charset="0"/>
              </a:rPr>
              <a:t>Make sure your bike is fit and ready to ride. Perform all recommended checks and inspections before you hit the road. </a:t>
            </a:r>
          </a:p>
          <a:p>
            <a:pPr>
              <a:lnSpc>
                <a:spcPts val="2070"/>
              </a:lnSpc>
            </a:pPr>
            <a:endParaRPr lang="en-US" sz="1800" spc="47" dirty="0" smtClean="0">
              <a:solidFill>
                <a:srgbClr val="000000"/>
              </a:solidFill>
              <a:latin typeface="Articulat" panose="020B0604020202020204" charset="0"/>
            </a:endParaRPr>
          </a:p>
          <a:p>
            <a:pPr marL="388622" lvl="1" indent="-194311">
              <a:lnSpc>
                <a:spcPts val="2070"/>
              </a:lnSpc>
              <a:buFont typeface="Arial"/>
              <a:buChar char="•"/>
            </a:pPr>
            <a:r>
              <a:rPr lang="en-US" sz="1800" spc="47" dirty="0" smtClean="0">
                <a:solidFill>
                  <a:srgbClr val="000000"/>
                </a:solidFill>
                <a:latin typeface="Articulat" panose="020B0604020202020204" charset="0"/>
              </a:rPr>
              <a:t>Always wear a helmet with a face shield or protective eye wear. A motorcycle rider not wearing a helmet is five times more likely to sustain a critical head injury.  </a:t>
            </a:r>
          </a:p>
          <a:p>
            <a:pPr>
              <a:lnSpc>
                <a:spcPts val="2070"/>
              </a:lnSpc>
            </a:pPr>
            <a:endParaRPr lang="en-US" sz="1800" spc="47" dirty="0" smtClean="0">
              <a:solidFill>
                <a:srgbClr val="000000"/>
              </a:solidFill>
              <a:latin typeface="Articulat" panose="020B0604020202020204" charset="0"/>
            </a:endParaRPr>
          </a:p>
          <a:p>
            <a:pPr marL="388622" lvl="1" indent="-194311">
              <a:lnSpc>
                <a:spcPts val="2070"/>
              </a:lnSpc>
              <a:buFont typeface="Arial"/>
              <a:buChar char="•"/>
            </a:pPr>
            <a:r>
              <a:rPr lang="en-US" sz="1800" spc="47" dirty="0" smtClean="0">
                <a:solidFill>
                  <a:srgbClr val="000000"/>
                </a:solidFill>
                <a:latin typeface="Articulat" panose="020B0604020202020204" charset="0"/>
              </a:rPr>
              <a:t>Wear leather clothing, boots with nonskid soles and gloves to protect your body from severe injuries in the event of an accident or skid. Attach reflective tape to your clothing to help other drivers to see you. </a:t>
            </a:r>
          </a:p>
          <a:p>
            <a:pPr>
              <a:lnSpc>
                <a:spcPts val="2070"/>
              </a:lnSpc>
            </a:pPr>
            <a:endParaRPr lang="en-US" sz="1800" spc="47" dirty="0" smtClean="0">
              <a:solidFill>
                <a:srgbClr val="000000"/>
              </a:solidFill>
              <a:latin typeface="Articulat" panose="020B0604020202020204" charset="0"/>
            </a:endParaRPr>
          </a:p>
          <a:p>
            <a:pPr marL="388622" lvl="1" indent="-194311">
              <a:lnSpc>
                <a:spcPts val="2070"/>
              </a:lnSpc>
              <a:buFont typeface="Arial"/>
              <a:buChar char="•"/>
            </a:pPr>
            <a:r>
              <a:rPr lang="en-US" sz="1800" spc="47" dirty="0" smtClean="0">
                <a:solidFill>
                  <a:srgbClr val="000000"/>
                </a:solidFill>
                <a:latin typeface="Articulat" panose="020B0604020202020204" charset="0"/>
              </a:rPr>
              <a:t>Ride defensively. Nearly two-thirds of all motorcycle accidents occur from a driver violating a rider’s right of way. Ride with headlights on; stay out of a driver’s blind spot; signal well in advance of any change in direction and watch for turning vehicles. </a:t>
            </a:r>
          </a:p>
          <a:p>
            <a:pPr>
              <a:lnSpc>
                <a:spcPts val="2070"/>
              </a:lnSpc>
            </a:pPr>
            <a:endParaRPr lang="en-US" sz="1800" spc="47" dirty="0" smtClean="0">
              <a:solidFill>
                <a:srgbClr val="000000"/>
              </a:solidFill>
              <a:latin typeface="Articulat" panose="020B0604020202020204" charset="0"/>
            </a:endParaRPr>
          </a:p>
          <a:p>
            <a:pPr marL="388622" lvl="1" indent="-194311">
              <a:lnSpc>
                <a:spcPts val="2070"/>
              </a:lnSpc>
              <a:buFont typeface="Arial"/>
              <a:buChar char="•"/>
            </a:pPr>
            <a:r>
              <a:rPr lang="en-US" sz="1800" spc="47" dirty="0" smtClean="0">
                <a:solidFill>
                  <a:srgbClr val="000000"/>
                </a:solidFill>
                <a:latin typeface="Articulat" panose="020B0604020202020204" charset="0"/>
              </a:rPr>
              <a:t>Fatigue and drowsiness impair your ability to react. Make sure you are well-rested when you hit the road. </a:t>
            </a:r>
            <a:endParaRPr lang="en-US" sz="1800" spc="47" dirty="0">
              <a:solidFill>
                <a:srgbClr val="000000"/>
              </a:solidFill>
              <a:latin typeface="Articulat" panose="020B060402020202020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t="14050" b="25762"/>
          <a:stretch>
            <a:fillRect/>
          </a:stretch>
        </p:blipFill>
        <p:spPr>
          <a:xfrm>
            <a:off x="542117" y="5446862"/>
            <a:ext cx="5347819" cy="4840138"/>
          </a:xfrm>
          <a:prstGeom prst="rect">
            <a:avLst/>
          </a:prstGeom>
        </p:spPr>
      </p:pic>
      <p:pic>
        <p:nvPicPr>
          <p:cNvPr id="7" name="Picture 7"/>
          <p:cNvPicPr>
            <a:picLocks noChangeAspect="1"/>
          </p:cNvPicPr>
          <p:nvPr/>
        </p:nvPicPr>
        <p:blipFill>
          <a:blip r:embed="rId3"/>
          <a:srcRect l="13272" t="29354" r="38731" b="7564"/>
          <a:stretch>
            <a:fillRect/>
          </a:stretch>
        </p:blipFill>
        <p:spPr>
          <a:xfrm>
            <a:off x="542117" y="0"/>
            <a:ext cx="5347819" cy="4688038"/>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PEDESTRIAN SAFETY</a:t>
            </a:r>
          </a:p>
        </p:txBody>
      </p:sp>
      <p:sp>
        <p:nvSpPr>
          <p:cNvPr id="9" name="TextBox 9"/>
          <p:cNvSpPr txBox="1"/>
          <p:nvPr/>
        </p:nvSpPr>
        <p:spPr>
          <a:xfrm>
            <a:off x="7779616" y="6300759"/>
            <a:ext cx="8190737" cy="1839462"/>
          </a:xfrm>
          <a:prstGeom prst="rect">
            <a:avLst/>
          </a:prstGeom>
        </p:spPr>
        <p:txBody>
          <a:bodyPr lIns="0" tIns="0" rIns="0" bIns="0" rtlCol="0" anchor="t">
            <a:spAutoFit/>
          </a:bodyPr>
          <a:lstStyle/>
          <a:p>
            <a:pPr>
              <a:lnSpc>
                <a:spcPts val="3655"/>
              </a:lnSpc>
            </a:pPr>
            <a:r>
              <a:rPr lang="en-US" sz="3179" spc="149" dirty="0">
                <a:solidFill>
                  <a:srgbClr val="000000"/>
                </a:solidFill>
                <a:latin typeface="Articulat"/>
              </a:rPr>
              <a:t>In 2021 during the 101 Critical Days of Summer, the Department of the Navy lost </a:t>
            </a:r>
            <a:r>
              <a:rPr lang="en-US" sz="3179" spc="149" dirty="0">
                <a:solidFill>
                  <a:srgbClr val="000000"/>
                </a:solidFill>
                <a:latin typeface="Articulat Bold"/>
              </a:rPr>
              <a:t>3</a:t>
            </a:r>
            <a:r>
              <a:rPr lang="en-US" sz="3179" spc="149" dirty="0">
                <a:solidFill>
                  <a:srgbClr val="000000"/>
                </a:solidFill>
                <a:latin typeface="Articulat"/>
              </a:rPr>
              <a:t> Sailors and Marines as a result </a:t>
            </a:r>
          </a:p>
          <a:p>
            <a:pPr>
              <a:lnSpc>
                <a:spcPts val="3655"/>
              </a:lnSpc>
            </a:pPr>
            <a:r>
              <a:rPr lang="en-US" sz="3179" spc="149" dirty="0">
                <a:solidFill>
                  <a:srgbClr val="000000"/>
                </a:solidFill>
                <a:latin typeface="Articulat"/>
              </a:rPr>
              <a:t>of pedestrian-related mishaps.   </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t="3445"/>
          <a:stretch>
            <a:fillRect/>
          </a:stretch>
        </p:blipFill>
        <p:spPr>
          <a:xfrm>
            <a:off x="0" y="4793706"/>
            <a:ext cx="6935833" cy="4464594"/>
          </a:xfrm>
          <a:prstGeom prst="rect">
            <a:avLst/>
          </a:prstGeom>
        </p:spPr>
      </p:pic>
      <p:pic>
        <p:nvPicPr>
          <p:cNvPr id="7" name="Picture 7"/>
          <p:cNvPicPr>
            <a:picLocks noChangeAspect="1"/>
          </p:cNvPicPr>
          <p:nvPr/>
        </p:nvPicPr>
        <p:blipFill>
          <a:blip r:embed="rId3"/>
          <a:srcRect b="1896"/>
          <a:stretch>
            <a:fillRect/>
          </a:stretch>
        </p:blipFill>
        <p:spPr>
          <a:xfrm>
            <a:off x="0" y="0"/>
            <a:ext cx="6935833" cy="4538447"/>
          </a:xfrm>
          <a:prstGeom prst="rect">
            <a:avLst/>
          </a:prstGeom>
        </p:spPr>
      </p:pic>
      <p:pic>
        <p:nvPicPr>
          <p:cNvPr id="8" name="Picture 8"/>
          <p:cNvPicPr>
            <a:picLocks noChangeAspect="1"/>
          </p:cNvPicPr>
          <p:nvPr/>
        </p:nvPicPr>
        <p:blipFill>
          <a:blip r:embed="rId4">
            <a:alphaModFix amt="36000"/>
          </a:blip>
          <a:srcRect l="10174" r="10174" b="187"/>
          <a:stretch>
            <a:fillRect/>
          </a:stretch>
        </p:blipFill>
        <p:spPr>
          <a:xfrm>
            <a:off x="7205666" y="0"/>
            <a:ext cx="11082334" cy="9258300"/>
          </a:xfrm>
          <a:prstGeom prst="rect">
            <a:avLst/>
          </a:prstGeom>
        </p:spPr>
      </p:pic>
      <p:sp>
        <p:nvSpPr>
          <p:cNvPr id="9" name="TextBox 9"/>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PEDESTRIAN SAFETY</a:t>
            </a:r>
          </a:p>
        </p:txBody>
      </p:sp>
      <p:sp>
        <p:nvSpPr>
          <p:cNvPr id="10" name="TextBox 10"/>
          <p:cNvSpPr txBox="1"/>
          <p:nvPr/>
        </p:nvSpPr>
        <p:spPr>
          <a:xfrm>
            <a:off x="7513463"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PEDESTRIANS AND DRIVERS SHARE THE RESPONSIBILITY</a:t>
            </a:r>
          </a:p>
        </p:txBody>
      </p:sp>
      <p:sp>
        <p:nvSpPr>
          <p:cNvPr id="11" name="TextBox 11"/>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47</a:t>
            </a:r>
          </a:p>
        </p:txBody>
      </p:sp>
      <p:sp>
        <p:nvSpPr>
          <p:cNvPr id="12" name="TextBox 12"/>
          <p:cNvSpPr txBox="1"/>
          <p:nvPr/>
        </p:nvSpPr>
        <p:spPr>
          <a:xfrm>
            <a:off x="7657723" y="2781300"/>
            <a:ext cx="10027861" cy="6463308"/>
          </a:xfrm>
          <a:prstGeom prst="rect">
            <a:avLst/>
          </a:prstGeom>
        </p:spPr>
        <p:txBody>
          <a:bodyPr lIns="0" tIns="0" rIns="0" bIns="0" rtlCol="0" anchor="t">
            <a:spAutoFit/>
          </a:bodyPr>
          <a:lstStyle/>
          <a:p>
            <a:pPr>
              <a:lnSpc>
                <a:spcPts val="2070"/>
              </a:lnSpc>
            </a:pPr>
            <a:r>
              <a:rPr lang="en-US" sz="1800" spc="84" dirty="0">
                <a:solidFill>
                  <a:srgbClr val="000000"/>
                </a:solidFill>
                <a:latin typeface="Articulat" panose="020B0604020202020204" charset="0"/>
              </a:rPr>
              <a:t>The Governors Highway Safety Association reported that an estimated 3,441 pedestrians were killed in the first six months of 2021, up from 2,934 (17.3%) over the same period in 2020. Dangerous driving behaviors were a major factor contributing to the trend.</a:t>
            </a:r>
          </a:p>
          <a:p>
            <a:pPr>
              <a:lnSpc>
                <a:spcPts val="2070"/>
              </a:lnSpc>
            </a:pPr>
            <a:endParaRPr lang="en-US" sz="1800" spc="84" dirty="0">
              <a:solidFill>
                <a:srgbClr val="000000"/>
              </a:solidFill>
              <a:latin typeface="Articulat" panose="020B0604020202020204" charset="0"/>
            </a:endParaRPr>
          </a:p>
          <a:p>
            <a:pPr>
              <a:lnSpc>
                <a:spcPts val="2070"/>
              </a:lnSpc>
            </a:pPr>
            <a:r>
              <a:rPr lang="en-US" sz="1800" spc="84" dirty="0">
                <a:solidFill>
                  <a:srgbClr val="000000"/>
                </a:solidFill>
                <a:latin typeface="Articulat" panose="020B0604020202020204" charset="0"/>
              </a:rPr>
              <a:t>We urge drivers to look out for pedestrians everywhere, at all times, </a:t>
            </a:r>
            <a:r>
              <a:rPr lang="en-US" sz="1800" b="1" spc="84" dirty="0">
                <a:solidFill>
                  <a:srgbClr val="000000"/>
                </a:solidFill>
                <a:latin typeface="Articulat" panose="020B0604020202020204" charset="0"/>
              </a:rPr>
              <a:t>to include those stopped on road shoulders with disabled vehicles.</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See and be seen.</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Use crosswalks and look left, right and then left again before crossing the street.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Avoid distractions such as texting or watching videos on your phone while walking.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Avoid walking when impaired by alcohol.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Be visible at all times. Wear bright clothing during the day and wear reflective materials or use a flashlight at night.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Use all your senses when near an area with moving vehicles.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Never assume a driver sees you. Make eye contact with drivers as they approach to make sure you are seen. </a:t>
            </a:r>
          </a:p>
          <a:p>
            <a:pPr>
              <a:lnSpc>
                <a:spcPts val="2070"/>
              </a:lnSpc>
            </a:pPr>
            <a:endParaRPr lang="en-US" sz="1800" spc="84" dirty="0">
              <a:solidFill>
                <a:srgbClr val="000000"/>
              </a:solidFill>
              <a:latin typeface="Articulat" panose="020B0604020202020204" charset="0"/>
            </a:endParaRPr>
          </a:p>
          <a:p>
            <a:pPr marL="388620" lvl="1" indent="-194310">
              <a:lnSpc>
                <a:spcPts val="2070"/>
              </a:lnSpc>
              <a:buFont typeface="Arial"/>
              <a:buChar char="•"/>
            </a:pPr>
            <a:r>
              <a:rPr lang="en-US" sz="1800" spc="84" dirty="0">
                <a:solidFill>
                  <a:srgbClr val="000000"/>
                </a:solidFill>
                <a:latin typeface="Articulat" panose="020B0604020202020204" charset="0"/>
              </a:rPr>
              <a:t>Walk on sidewalks. If no sidewalk, walk facing traffic and far from traffic as possible. </a:t>
            </a:r>
            <a:r>
              <a:rPr lang="en-US" sz="1800" spc="103" dirty="0">
                <a:solidFill>
                  <a:srgbClr val="000000"/>
                </a:solidFill>
                <a:latin typeface="Articulat" panose="020B0604020202020204" charset="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t="8194" b="17116"/>
          <a:stretch>
            <a:fillRect/>
          </a:stretch>
        </p:blipFill>
        <p:spPr>
          <a:xfrm>
            <a:off x="542117" y="0"/>
            <a:ext cx="5347819" cy="4688038"/>
          </a:xfrm>
          <a:prstGeom prst="rect">
            <a:avLst/>
          </a:prstGeom>
        </p:spPr>
      </p:pic>
      <p:pic>
        <p:nvPicPr>
          <p:cNvPr id="7" name="Picture 7"/>
          <p:cNvPicPr>
            <a:picLocks noChangeAspect="1"/>
          </p:cNvPicPr>
          <p:nvPr/>
        </p:nvPicPr>
        <p:blipFill>
          <a:blip r:embed="rId3"/>
          <a:srcRect l="18164" t="603" r="16800" b="10482"/>
          <a:stretch>
            <a:fillRect/>
          </a:stretch>
        </p:blipFill>
        <p:spPr>
          <a:xfrm>
            <a:off x="542117" y="5446862"/>
            <a:ext cx="5347819" cy="4840138"/>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HOME SAFETY</a:t>
            </a:r>
          </a:p>
        </p:txBody>
      </p:sp>
      <p:sp>
        <p:nvSpPr>
          <p:cNvPr id="9" name="TextBox 9"/>
          <p:cNvSpPr txBox="1"/>
          <p:nvPr/>
        </p:nvSpPr>
        <p:spPr>
          <a:xfrm>
            <a:off x="6932809" y="6330686"/>
            <a:ext cx="9805833" cy="2633530"/>
          </a:xfrm>
          <a:prstGeom prst="rect">
            <a:avLst/>
          </a:prstGeom>
        </p:spPr>
        <p:txBody>
          <a:bodyPr lIns="0" tIns="0" rIns="0" bIns="0" rtlCol="0" anchor="t">
            <a:spAutoFit/>
          </a:bodyPr>
          <a:lstStyle/>
          <a:p>
            <a:pPr>
              <a:lnSpc>
                <a:spcPts val="2621"/>
              </a:lnSpc>
            </a:pPr>
            <a:r>
              <a:rPr lang="en-US" sz="2279" spc="107" dirty="0">
                <a:solidFill>
                  <a:srgbClr val="000000"/>
                </a:solidFill>
                <a:latin typeface="Articulat"/>
              </a:rPr>
              <a:t>One person in 10 experienced a medically consulted home injury in 2020, says the National Safety Council.* This number is greater than the total number of medically consulted injuries that occurred in public places, the workplace and motor-vehicle crashes combined.</a:t>
            </a:r>
          </a:p>
          <a:p>
            <a:pPr>
              <a:lnSpc>
                <a:spcPts val="3081"/>
              </a:lnSpc>
            </a:pPr>
            <a:endParaRPr lang="en-US" sz="2279" spc="107" dirty="0">
              <a:solidFill>
                <a:srgbClr val="000000"/>
              </a:solidFill>
              <a:latin typeface="Articulat"/>
            </a:endParaRPr>
          </a:p>
          <a:p>
            <a:pPr>
              <a:lnSpc>
                <a:spcPts val="2506"/>
              </a:lnSpc>
            </a:pPr>
            <a:r>
              <a:rPr lang="en-US" sz="2179" spc="102" dirty="0">
                <a:solidFill>
                  <a:srgbClr val="000000"/>
                </a:solidFill>
                <a:latin typeface="Articulat Italics"/>
              </a:rPr>
              <a:t>*Note: This is a rise compared to earlier years due to more people at home in 2020 because of the COVID pandemic. This statistic does NOT negate our responsibility today to exercise risk management at home.</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48</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35705" r="14679"/>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SLIPS, TRIPS AND FALLS</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ASSESS RISK AND USE THE RIGHT EQUIPMENT</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49</a:t>
            </a:r>
          </a:p>
        </p:txBody>
      </p:sp>
      <p:sp>
        <p:nvSpPr>
          <p:cNvPr id="10" name="TextBox 10"/>
          <p:cNvSpPr txBox="1"/>
          <p:nvPr/>
        </p:nvSpPr>
        <p:spPr>
          <a:xfrm>
            <a:off x="517781" y="2785599"/>
            <a:ext cx="10419440" cy="6424836"/>
          </a:xfrm>
          <a:prstGeom prst="rect">
            <a:avLst/>
          </a:prstGeom>
        </p:spPr>
        <p:txBody>
          <a:bodyPr lIns="0" tIns="0" rIns="0" bIns="0" rtlCol="0" anchor="t">
            <a:spAutoFit/>
          </a:bodyPr>
          <a:lstStyle/>
          <a:p>
            <a:pPr>
              <a:lnSpc>
                <a:spcPts val="2070"/>
              </a:lnSpc>
            </a:pPr>
            <a:r>
              <a:rPr lang="en-US" sz="1800" spc="47" dirty="0">
                <a:solidFill>
                  <a:srgbClr val="000000"/>
                </a:solidFill>
                <a:latin typeface="Articulat" panose="020B0604020202020204" charset="0"/>
              </a:rPr>
              <a:t>More than 6.8 million people were treated in emergency rooms for fall-related injuries in 2019, according to the National Safety Council. Wet floors, slippery stairs and scattered toys all create the potential for falls.</a:t>
            </a:r>
          </a:p>
          <a:p>
            <a:pPr marL="388622" lvl="1" indent="-194311">
              <a:lnSpc>
                <a:spcPts val="3564"/>
              </a:lnSpc>
              <a:buFont typeface="Arial"/>
              <a:buChar char="•"/>
            </a:pPr>
            <a:r>
              <a:rPr lang="en-US" sz="1800" spc="84" dirty="0">
                <a:solidFill>
                  <a:srgbClr val="000000"/>
                </a:solidFill>
                <a:latin typeface="Articulat" panose="020B0604020202020204" charset="0"/>
              </a:rPr>
              <a:t>Stabilize staircases.</a:t>
            </a:r>
          </a:p>
          <a:p>
            <a:pPr marL="388622" lvl="1" indent="-194311">
              <a:lnSpc>
                <a:spcPts val="3564"/>
              </a:lnSpc>
              <a:buFont typeface="Arial"/>
              <a:buChar char="•"/>
            </a:pPr>
            <a:r>
              <a:rPr lang="en-US" sz="1800" spc="84" dirty="0">
                <a:solidFill>
                  <a:srgbClr val="000000"/>
                </a:solidFill>
                <a:latin typeface="Articulat" panose="020B0604020202020204" charset="0"/>
              </a:rPr>
              <a:t>Clear outdoor steps.</a:t>
            </a:r>
          </a:p>
          <a:p>
            <a:pPr marL="388622" lvl="1" indent="-194311">
              <a:lnSpc>
                <a:spcPts val="3564"/>
              </a:lnSpc>
              <a:buFont typeface="Arial"/>
              <a:buChar char="•"/>
            </a:pPr>
            <a:r>
              <a:rPr lang="en-US" sz="1800" spc="84" dirty="0">
                <a:solidFill>
                  <a:srgbClr val="000000"/>
                </a:solidFill>
                <a:latin typeface="Articulat" panose="020B0604020202020204" charset="0"/>
              </a:rPr>
              <a:t>Cover slippery surfaces in bathrooms.</a:t>
            </a:r>
          </a:p>
          <a:p>
            <a:pPr marL="388622" lvl="1" indent="-194311">
              <a:lnSpc>
                <a:spcPts val="3564"/>
              </a:lnSpc>
              <a:buFont typeface="Arial"/>
              <a:buChar char="•"/>
            </a:pPr>
            <a:r>
              <a:rPr lang="en-US" sz="1800" spc="84" dirty="0">
                <a:solidFill>
                  <a:srgbClr val="000000"/>
                </a:solidFill>
                <a:latin typeface="Articulat" panose="020B0604020202020204" charset="0"/>
              </a:rPr>
              <a:t>Install supports shower and bathtub.</a:t>
            </a:r>
          </a:p>
          <a:p>
            <a:pPr marL="388622" lvl="1" indent="-194311">
              <a:lnSpc>
                <a:spcPts val="3564"/>
              </a:lnSpc>
              <a:buFont typeface="Arial"/>
              <a:buChar char="•"/>
            </a:pPr>
            <a:r>
              <a:rPr lang="en-US" sz="1800" spc="84" dirty="0">
                <a:solidFill>
                  <a:srgbClr val="000000"/>
                </a:solidFill>
                <a:latin typeface="Articulat" panose="020B0604020202020204" charset="0"/>
              </a:rPr>
              <a:t>Secure toys, skateboards, bikes and other mobile toys in a safe area where family members and visitors won’t trip on them.</a:t>
            </a:r>
          </a:p>
          <a:p>
            <a:pPr>
              <a:lnSpc>
                <a:spcPts val="2070"/>
              </a:lnSpc>
            </a:pPr>
            <a:endParaRPr lang="en-US" sz="1800" spc="84" dirty="0">
              <a:solidFill>
                <a:srgbClr val="000000"/>
              </a:solidFill>
              <a:latin typeface="Articulat" panose="020B0604020202020204" charset="0"/>
            </a:endParaRPr>
          </a:p>
          <a:p>
            <a:pPr>
              <a:lnSpc>
                <a:spcPts val="2070"/>
              </a:lnSpc>
            </a:pPr>
            <a:r>
              <a:rPr lang="en-US" sz="1800" spc="84" dirty="0">
                <a:solidFill>
                  <a:srgbClr val="000000"/>
                </a:solidFill>
                <a:latin typeface="Articulat" panose="020B0604020202020204" charset="0"/>
              </a:rPr>
              <a:t>When working from a ladder assess risk and use right equipment.</a:t>
            </a:r>
          </a:p>
          <a:p>
            <a:pPr marL="388622" lvl="1" indent="-194311">
              <a:lnSpc>
                <a:spcPts val="3600"/>
              </a:lnSpc>
              <a:buFont typeface="Arial"/>
              <a:buChar char="•"/>
            </a:pPr>
            <a:r>
              <a:rPr lang="en-US" sz="1800" spc="84" dirty="0">
                <a:solidFill>
                  <a:srgbClr val="000000"/>
                </a:solidFill>
                <a:latin typeface="Articulat" panose="020B0604020202020204" charset="0"/>
              </a:rPr>
              <a:t>Make sure you have level ground and never lean it against an unstable surface.</a:t>
            </a:r>
          </a:p>
          <a:p>
            <a:pPr marL="388622" lvl="1" indent="-194311">
              <a:lnSpc>
                <a:spcPts val="3600"/>
              </a:lnSpc>
              <a:buFont typeface="Arial"/>
              <a:buChar char="•"/>
            </a:pPr>
            <a:r>
              <a:rPr lang="en-US" sz="1800" spc="84" dirty="0">
                <a:solidFill>
                  <a:srgbClr val="000000"/>
                </a:solidFill>
                <a:latin typeface="Articulat" panose="020B0604020202020204" charset="0"/>
              </a:rPr>
              <a:t>Ensure stepladders have a locking device to hold the front and back open.</a:t>
            </a:r>
          </a:p>
          <a:p>
            <a:pPr marL="388622" lvl="1" indent="-194311">
              <a:lnSpc>
                <a:spcPts val="3600"/>
              </a:lnSpc>
              <a:buFont typeface="Arial"/>
              <a:buChar char="•"/>
            </a:pPr>
            <a:r>
              <a:rPr lang="en-US" sz="1800" spc="84" dirty="0">
                <a:solidFill>
                  <a:srgbClr val="000000"/>
                </a:solidFill>
                <a:latin typeface="Articulat" panose="020B0604020202020204" charset="0"/>
              </a:rPr>
              <a:t>Always keep two hands and one foot, or two feet and one hand on the ladder.</a:t>
            </a:r>
          </a:p>
          <a:p>
            <a:pPr marL="388622" lvl="1" indent="-194311">
              <a:lnSpc>
                <a:spcPts val="3600"/>
              </a:lnSpc>
              <a:buFont typeface="Arial"/>
              <a:buChar char="•"/>
            </a:pPr>
            <a:r>
              <a:rPr lang="en-US" sz="1800" spc="84" dirty="0">
                <a:solidFill>
                  <a:srgbClr val="000000"/>
                </a:solidFill>
                <a:latin typeface="Articulat" panose="020B0604020202020204" charset="0"/>
              </a:rPr>
              <a:t>Wear slip-resistant shoes and don't stand higher than the third rung from the top.</a:t>
            </a:r>
          </a:p>
          <a:p>
            <a:pPr marL="388622" lvl="1" indent="-194311">
              <a:lnSpc>
                <a:spcPts val="3600"/>
              </a:lnSpc>
              <a:buFont typeface="Arial"/>
              <a:buChar char="•"/>
            </a:pPr>
            <a:r>
              <a:rPr lang="en-US" sz="1800" spc="84" dirty="0">
                <a:solidFill>
                  <a:srgbClr val="000000"/>
                </a:solidFill>
                <a:latin typeface="Articulat" panose="020B0604020202020204" charset="0"/>
              </a:rPr>
              <a:t>Don't lean or reach while on a ladder, and have someone support the bottom</a:t>
            </a:r>
            <a:r>
              <a:rPr lang="en-US" sz="1800" spc="84" dirty="0" smtClean="0">
                <a:solidFill>
                  <a:srgbClr val="000000"/>
                </a:solidFill>
                <a:latin typeface="Articulat" panose="020B0604020202020204" charset="0"/>
              </a:rPr>
              <a:t>.</a:t>
            </a:r>
            <a:endParaRPr lang="en-US" sz="1800" spc="84" dirty="0">
              <a:solidFill>
                <a:srgbClr val="000000"/>
              </a:solidFill>
              <a:latin typeface="Articula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60313"/>
            <a:ext cx="6432052" cy="6014273"/>
            <a:chOff x="0" y="0"/>
            <a:chExt cx="6265430" cy="5858474"/>
          </a:xfrm>
        </p:grpSpPr>
        <p:sp>
          <p:nvSpPr>
            <p:cNvPr id="3" name="Freeform 3"/>
            <p:cNvSpPr/>
            <p:nvPr/>
          </p:nvSpPr>
          <p:spPr>
            <a:xfrm>
              <a:off x="0" y="0"/>
              <a:ext cx="6265430" cy="5858474"/>
            </a:xfrm>
            <a:custGeom>
              <a:avLst/>
              <a:gdLst/>
              <a:ahLst/>
              <a:cxnLst/>
              <a:rect l="l" t="t" r="r" b="b"/>
              <a:pathLst>
                <a:path w="6265430" h="5858474">
                  <a:moveTo>
                    <a:pt x="0" y="0"/>
                  </a:moveTo>
                  <a:lnTo>
                    <a:pt x="6265430" y="0"/>
                  </a:lnTo>
                  <a:lnTo>
                    <a:pt x="6265430" y="5858474"/>
                  </a:lnTo>
                  <a:lnTo>
                    <a:pt x="0" y="5858474"/>
                  </a:lnTo>
                  <a:close/>
                </a:path>
              </a:pathLst>
            </a:custGeom>
            <a:solidFill>
              <a:srgbClr val="FFDE59"/>
            </a:solidFill>
          </p:spPr>
        </p:sp>
      </p:grpSp>
      <p:grpSp>
        <p:nvGrpSpPr>
          <p:cNvPr id="4" name="Group 4"/>
          <p:cNvGrpSpPr/>
          <p:nvPr/>
        </p:nvGrpSpPr>
        <p:grpSpPr>
          <a:xfrm>
            <a:off x="6291724" y="4148299"/>
            <a:ext cx="10787708" cy="1838303"/>
            <a:chOff x="0" y="0"/>
            <a:chExt cx="6487423" cy="1105503"/>
          </a:xfrm>
        </p:grpSpPr>
        <p:sp>
          <p:nvSpPr>
            <p:cNvPr id="5" name="Freeform 5"/>
            <p:cNvSpPr/>
            <p:nvPr/>
          </p:nvSpPr>
          <p:spPr>
            <a:xfrm>
              <a:off x="0" y="0"/>
              <a:ext cx="6487423" cy="1105503"/>
            </a:xfrm>
            <a:custGeom>
              <a:avLst/>
              <a:gdLst/>
              <a:ahLst/>
              <a:cxnLst/>
              <a:rect l="l" t="t" r="r" b="b"/>
              <a:pathLst>
                <a:path w="6487423" h="1105503">
                  <a:moveTo>
                    <a:pt x="0" y="0"/>
                  </a:moveTo>
                  <a:lnTo>
                    <a:pt x="6487423" y="0"/>
                  </a:lnTo>
                  <a:lnTo>
                    <a:pt x="6487423" y="1105503"/>
                  </a:lnTo>
                  <a:lnTo>
                    <a:pt x="0" y="1105503"/>
                  </a:lnTo>
                  <a:close/>
                </a:path>
              </a:pathLst>
            </a:custGeom>
            <a:solidFill>
              <a:srgbClr val="FFDE59"/>
            </a:solidFill>
          </p:spPr>
        </p:sp>
      </p:grpSp>
      <p:pic>
        <p:nvPicPr>
          <p:cNvPr id="6" name="Picture 6"/>
          <p:cNvPicPr>
            <a:picLocks noChangeAspect="1"/>
          </p:cNvPicPr>
          <p:nvPr/>
        </p:nvPicPr>
        <p:blipFill>
          <a:blip r:embed="rId2"/>
          <a:srcRect l="13987" r="14621" b="6171"/>
          <a:stretch>
            <a:fillRect/>
          </a:stretch>
        </p:blipFill>
        <p:spPr>
          <a:xfrm>
            <a:off x="542117" y="0"/>
            <a:ext cx="5347819" cy="4688038"/>
          </a:xfrm>
          <a:prstGeom prst="rect">
            <a:avLst/>
          </a:prstGeom>
        </p:spPr>
      </p:pic>
      <p:pic>
        <p:nvPicPr>
          <p:cNvPr id="7" name="Picture 7"/>
          <p:cNvPicPr>
            <a:picLocks noChangeAspect="1"/>
          </p:cNvPicPr>
          <p:nvPr/>
        </p:nvPicPr>
        <p:blipFill>
          <a:blip r:embed="rId3"/>
          <a:srcRect l="30912" t="7321" r="30075" b="29815"/>
          <a:stretch>
            <a:fillRect/>
          </a:stretch>
        </p:blipFill>
        <p:spPr>
          <a:xfrm>
            <a:off x="542117" y="5446862"/>
            <a:ext cx="5347819" cy="4840138"/>
          </a:xfrm>
          <a:prstGeom prst="rect">
            <a:avLst/>
          </a:prstGeom>
        </p:spPr>
      </p:pic>
      <p:sp>
        <p:nvSpPr>
          <p:cNvPr id="8" name="TextBox 8"/>
          <p:cNvSpPr txBox="1"/>
          <p:nvPr/>
        </p:nvSpPr>
        <p:spPr>
          <a:xfrm>
            <a:off x="6425880" y="4592788"/>
            <a:ext cx="10819691" cy="854074"/>
          </a:xfrm>
          <a:prstGeom prst="rect">
            <a:avLst/>
          </a:prstGeom>
        </p:spPr>
        <p:txBody>
          <a:bodyPr lIns="0" tIns="0" rIns="0" bIns="0" rtlCol="0" anchor="t">
            <a:spAutoFit/>
          </a:bodyPr>
          <a:lstStyle/>
          <a:p>
            <a:pPr>
              <a:lnSpc>
                <a:spcPts val="7000"/>
              </a:lnSpc>
            </a:pPr>
            <a:r>
              <a:rPr lang="en-US" sz="5000" spc="5">
                <a:solidFill>
                  <a:srgbClr val="03989E"/>
                </a:solidFill>
                <a:latin typeface="Gordita Bold"/>
              </a:rPr>
              <a:t>WATER-RELATED ACTIVITIES</a:t>
            </a:r>
          </a:p>
        </p:txBody>
      </p:sp>
      <p:sp>
        <p:nvSpPr>
          <p:cNvPr id="9" name="TextBox 9"/>
          <p:cNvSpPr txBox="1"/>
          <p:nvPr/>
        </p:nvSpPr>
        <p:spPr>
          <a:xfrm>
            <a:off x="7779616" y="6310284"/>
            <a:ext cx="8126443" cy="1401445"/>
          </a:xfrm>
          <a:prstGeom prst="rect">
            <a:avLst/>
          </a:prstGeom>
        </p:spPr>
        <p:txBody>
          <a:bodyPr lIns="0" tIns="0" rIns="0" bIns="0" rtlCol="0" anchor="t">
            <a:spAutoFit/>
          </a:bodyPr>
          <a:lstStyle/>
          <a:p>
            <a:pPr>
              <a:lnSpc>
                <a:spcPts val="3680"/>
              </a:lnSpc>
            </a:pPr>
            <a:r>
              <a:rPr lang="en-US" sz="3200" spc="150" dirty="0">
                <a:solidFill>
                  <a:srgbClr val="000000"/>
                </a:solidFill>
                <a:latin typeface="Articulat"/>
              </a:rPr>
              <a:t>The Department of the Navy lost </a:t>
            </a:r>
          </a:p>
          <a:p>
            <a:pPr>
              <a:lnSpc>
                <a:spcPts val="3680"/>
              </a:lnSpc>
            </a:pPr>
            <a:r>
              <a:rPr lang="en-US" sz="3200" spc="150" dirty="0">
                <a:solidFill>
                  <a:srgbClr val="000000"/>
                </a:solidFill>
                <a:latin typeface="Articulat Bold"/>
              </a:rPr>
              <a:t>4</a:t>
            </a:r>
            <a:r>
              <a:rPr lang="en-US" sz="3200" spc="150" dirty="0">
                <a:solidFill>
                  <a:srgbClr val="000000"/>
                </a:solidFill>
                <a:latin typeface="Articulat"/>
              </a:rPr>
              <a:t> Marines during the 2021 Critical Days of Summer due to drownings.</a:t>
            </a:r>
          </a:p>
        </p:txBody>
      </p:sp>
      <p:sp>
        <p:nvSpPr>
          <p:cNvPr id="10" name="TextBox 10"/>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05</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40946" r="9085"/>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GRILLING SAFETY</a:t>
            </a:r>
          </a:p>
        </p:txBody>
      </p:sp>
      <p:sp>
        <p:nvSpPr>
          <p:cNvPr id="8" name="TextBox 8"/>
          <p:cNvSpPr txBox="1"/>
          <p:nvPr/>
        </p:nvSpPr>
        <p:spPr>
          <a:xfrm>
            <a:off x="7513463"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SMELL THE FOOD GRILLING, NOT THE GRILL ON FIRE</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50</a:t>
            </a:r>
          </a:p>
        </p:txBody>
      </p:sp>
      <p:sp>
        <p:nvSpPr>
          <p:cNvPr id="10" name="TextBox 10"/>
          <p:cNvSpPr txBox="1"/>
          <p:nvPr/>
        </p:nvSpPr>
        <p:spPr>
          <a:xfrm>
            <a:off x="7657723" y="2813643"/>
            <a:ext cx="9226689" cy="5450210"/>
          </a:xfrm>
          <a:prstGeom prst="rect">
            <a:avLst/>
          </a:prstGeom>
        </p:spPr>
        <p:txBody>
          <a:bodyPr lIns="0" tIns="0" rIns="0" bIns="0" rtlCol="0" anchor="t">
            <a:spAutoFit/>
          </a:bodyPr>
          <a:lstStyle/>
          <a:p>
            <a:pPr>
              <a:lnSpc>
                <a:spcPts val="2529"/>
              </a:lnSpc>
            </a:pPr>
            <a:r>
              <a:rPr lang="en-US" sz="2199" spc="103" dirty="0">
                <a:solidFill>
                  <a:srgbClr val="000000"/>
                </a:solidFill>
                <a:latin typeface="Articulat" panose="020B0604020202020204" charset="0"/>
              </a:rPr>
              <a:t>According to the U.S. Fire Administration, over half (57%) of grill fires on residential properties occur in the four months of May, June, July and August. Grill fires on residential properties result in an estimated average of 10 deaths, 100 injuries and $37 million in property loss each year.  </a:t>
            </a:r>
          </a:p>
          <a:p>
            <a:pPr>
              <a:lnSpc>
                <a:spcPts val="2529"/>
              </a:lnSpc>
            </a:pPr>
            <a:endParaRPr lang="en-US" sz="2199" spc="103" dirty="0">
              <a:solidFill>
                <a:srgbClr val="000000"/>
              </a:solidFill>
              <a:latin typeface="Articulat" panose="020B0604020202020204" charset="0"/>
            </a:endParaRPr>
          </a:p>
          <a:p>
            <a:pPr marL="474978" lvl="1" indent="-237489">
              <a:lnSpc>
                <a:spcPts val="2529"/>
              </a:lnSpc>
              <a:buFont typeface="Arial"/>
              <a:buChar char="•"/>
            </a:pPr>
            <a:r>
              <a:rPr lang="en-US" sz="2199" spc="75" dirty="0">
                <a:solidFill>
                  <a:srgbClr val="000000"/>
                </a:solidFill>
                <a:latin typeface="Articulat" panose="020B0604020202020204" charset="0"/>
              </a:rPr>
              <a:t>Use grill outside only, away from siding, deck rails and overhanging branches.  </a:t>
            </a:r>
          </a:p>
          <a:p>
            <a:pPr>
              <a:lnSpc>
                <a:spcPts val="2529"/>
              </a:lnSpc>
            </a:pPr>
            <a:endParaRPr lang="en-US" sz="2199" spc="75" dirty="0">
              <a:solidFill>
                <a:srgbClr val="000000"/>
              </a:solidFill>
              <a:latin typeface="Articulat" panose="020B0604020202020204" charset="0"/>
            </a:endParaRPr>
          </a:p>
          <a:p>
            <a:pPr marL="474978" lvl="1" indent="-237489">
              <a:lnSpc>
                <a:spcPts val="2529"/>
              </a:lnSpc>
              <a:buFont typeface="Arial"/>
              <a:buChar char="•"/>
            </a:pPr>
            <a:r>
              <a:rPr lang="en-US" sz="2199" spc="75" dirty="0">
                <a:solidFill>
                  <a:srgbClr val="000000"/>
                </a:solidFill>
                <a:latin typeface="Articulat" panose="020B0604020202020204" charset="0"/>
              </a:rPr>
              <a:t>Clean grills regularly to remove grease buildup.  </a:t>
            </a:r>
          </a:p>
          <a:p>
            <a:pPr>
              <a:lnSpc>
                <a:spcPts val="2529"/>
              </a:lnSpc>
            </a:pPr>
            <a:endParaRPr lang="en-US" sz="2199" spc="75" dirty="0">
              <a:solidFill>
                <a:srgbClr val="000000"/>
              </a:solidFill>
              <a:latin typeface="Articulat" panose="020B0604020202020204" charset="0"/>
            </a:endParaRPr>
          </a:p>
          <a:p>
            <a:pPr marL="474978" lvl="1" indent="-237489">
              <a:lnSpc>
                <a:spcPts val="2529"/>
              </a:lnSpc>
              <a:buFont typeface="Arial"/>
              <a:buChar char="•"/>
            </a:pPr>
            <a:r>
              <a:rPr lang="en-US" sz="2199" spc="75" dirty="0">
                <a:solidFill>
                  <a:srgbClr val="000000"/>
                </a:solidFill>
                <a:latin typeface="Articulat" panose="020B0604020202020204" charset="0"/>
              </a:rPr>
              <a:t>Never add charcoal starter fluid to fire.  </a:t>
            </a:r>
          </a:p>
          <a:p>
            <a:pPr>
              <a:lnSpc>
                <a:spcPts val="2529"/>
              </a:lnSpc>
            </a:pPr>
            <a:endParaRPr lang="en-US" sz="2199" spc="75" dirty="0">
              <a:solidFill>
                <a:srgbClr val="000000"/>
              </a:solidFill>
              <a:latin typeface="Articulat" panose="020B0604020202020204" charset="0"/>
            </a:endParaRPr>
          </a:p>
          <a:p>
            <a:pPr marL="474978" lvl="1" indent="-237489">
              <a:lnSpc>
                <a:spcPts val="2529"/>
              </a:lnSpc>
              <a:buFont typeface="Arial"/>
              <a:buChar char="•"/>
            </a:pPr>
            <a:r>
              <a:rPr lang="en-US" sz="2199" spc="75" dirty="0">
                <a:solidFill>
                  <a:srgbClr val="000000"/>
                </a:solidFill>
                <a:latin typeface="Articulat" panose="020B0604020202020204" charset="0"/>
              </a:rPr>
              <a:t>Never use gasoline or any flammable liquids other than starter fluid.  </a:t>
            </a:r>
          </a:p>
          <a:p>
            <a:pPr>
              <a:lnSpc>
                <a:spcPts val="2529"/>
              </a:lnSpc>
            </a:pPr>
            <a:endParaRPr lang="en-US" sz="2199" spc="75" dirty="0">
              <a:solidFill>
                <a:srgbClr val="000000"/>
              </a:solidFill>
              <a:latin typeface="Articulat" panose="020B0604020202020204" charset="0"/>
            </a:endParaRPr>
          </a:p>
          <a:p>
            <a:pPr marL="474978" lvl="1" indent="-237489">
              <a:lnSpc>
                <a:spcPts val="2529"/>
              </a:lnSpc>
              <a:buFont typeface="Arial"/>
              <a:buChar char="•"/>
            </a:pPr>
            <a:r>
              <a:rPr lang="en-US" sz="2199" spc="75" dirty="0">
                <a:solidFill>
                  <a:srgbClr val="000000"/>
                </a:solidFill>
                <a:latin typeface="Articulat" panose="020B0604020202020204" charset="0"/>
              </a:rPr>
              <a:t>Check the gas cylinder hose for leaks.  </a:t>
            </a:r>
            <a:r>
              <a:rPr lang="en-US" sz="2199" spc="122" dirty="0">
                <a:solidFill>
                  <a:srgbClr val="000000"/>
                </a:solidFill>
                <a:latin typeface="Articulat" panose="020B0604020202020204" charset="0"/>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5208" r="25208"/>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OPEN FIRE SAFETY</a:t>
            </a:r>
          </a:p>
        </p:txBody>
      </p:sp>
      <p:sp>
        <p:nvSpPr>
          <p:cNvPr id="8" name="TextBox 8"/>
          <p:cNvSpPr txBox="1"/>
          <p:nvPr/>
        </p:nvSpPr>
        <p:spPr>
          <a:xfrm>
            <a:off x="400355"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PREVENT BURN INJURIES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51</a:t>
            </a:r>
          </a:p>
        </p:txBody>
      </p:sp>
      <p:sp>
        <p:nvSpPr>
          <p:cNvPr id="10" name="TextBox 10"/>
          <p:cNvSpPr txBox="1"/>
          <p:nvPr/>
        </p:nvSpPr>
        <p:spPr>
          <a:xfrm>
            <a:off x="712645" y="2785599"/>
            <a:ext cx="9938737" cy="6194003"/>
          </a:xfrm>
          <a:prstGeom prst="rect">
            <a:avLst/>
          </a:prstGeom>
        </p:spPr>
        <p:txBody>
          <a:bodyPr lIns="0" tIns="0" rIns="0" bIns="0" rtlCol="0" anchor="t">
            <a:spAutoFit/>
          </a:bodyPr>
          <a:lstStyle/>
          <a:p>
            <a:pPr>
              <a:lnSpc>
                <a:spcPts val="2300"/>
              </a:lnSpc>
            </a:pPr>
            <a:r>
              <a:rPr lang="en-US" sz="2000" spc="56" dirty="0">
                <a:solidFill>
                  <a:srgbClr val="000000"/>
                </a:solidFill>
                <a:latin typeface="Arimo"/>
              </a:rPr>
              <a:t>Many off-duty, outdoor fire burns sustained by Sailors and Marines are caused by someone, either the serv</a:t>
            </a:r>
            <a:r>
              <a:rPr lang="en-US" sz="2000" spc="94" dirty="0">
                <a:solidFill>
                  <a:srgbClr val="000000"/>
                </a:solidFill>
                <a:latin typeface="Articulat"/>
              </a:rPr>
              <a:t>ice member or another person, pouring or shooting a flammable liquid into or near a fire; while burning yard debris; or by tripping and falling into the fire. Many incidents result in second-degree burns to the person’s face and torso. </a:t>
            </a:r>
          </a:p>
          <a:p>
            <a:pPr>
              <a:lnSpc>
                <a:spcPts val="2300"/>
              </a:lnSpc>
            </a:pPr>
            <a:r>
              <a:rPr lang="en-US" sz="2000" spc="94" dirty="0">
                <a:solidFill>
                  <a:srgbClr val="000000"/>
                </a:solidFill>
                <a:latin typeface="Articulat"/>
              </a:rPr>
              <a:t> </a:t>
            </a:r>
          </a:p>
          <a:p>
            <a:pPr marL="431801" lvl="1" indent="-215900">
              <a:lnSpc>
                <a:spcPts val="2300"/>
              </a:lnSpc>
              <a:buFont typeface="Arial"/>
              <a:buChar char="•"/>
            </a:pPr>
            <a:r>
              <a:rPr lang="en-US" sz="2000" spc="94" dirty="0">
                <a:solidFill>
                  <a:srgbClr val="000000"/>
                </a:solidFill>
                <a:latin typeface="Articulat"/>
              </a:rPr>
              <a:t>Do not pour, aim or shoot gasoline, alcohol, lighter fluid or any other flammable liquid into or near a fire. </a:t>
            </a:r>
          </a:p>
          <a:p>
            <a:pPr>
              <a:lnSpc>
                <a:spcPts val="2300"/>
              </a:lnSpc>
            </a:pPr>
            <a:endParaRPr lang="en-US" sz="2000" spc="94" dirty="0">
              <a:solidFill>
                <a:srgbClr val="000000"/>
              </a:solidFill>
              <a:latin typeface="Articulat"/>
            </a:endParaRPr>
          </a:p>
          <a:p>
            <a:pPr marL="431801" lvl="1" indent="-215900">
              <a:lnSpc>
                <a:spcPts val="2300"/>
              </a:lnSpc>
              <a:buFont typeface="Arial"/>
              <a:buChar char="•"/>
            </a:pPr>
            <a:r>
              <a:rPr lang="en-US" sz="2000" spc="94" dirty="0">
                <a:solidFill>
                  <a:srgbClr val="000000"/>
                </a:solidFill>
                <a:latin typeface="Articulat"/>
              </a:rPr>
              <a:t>Keep the area around designated fire pits, campfires or bonfires free of trip hazards. </a:t>
            </a:r>
          </a:p>
          <a:p>
            <a:pPr>
              <a:lnSpc>
                <a:spcPts val="2300"/>
              </a:lnSpc>
            </a:pPr>
            <a:endParaRPr lang="en-US" sz="2000" spc="94" dirty="0">
              <a:solidFill>
                <a:srgbClr val="000000"/>
              </a:solidFill>
              <a:latin typeface="Articulat"/>
            </a:endParaRPr>
          </a:p>
          <a:p>
            <a:pPr marL="431801" lvl="1" indent="-215900">
              <a:lnSpc>
                <a:spcPts val="2300"/>
              </a:lnSpc>
              <a:buFont typeface="Arial"/>
              <a:buChar char="•"/>
            </a:pPr>
            <a:r>
              <a:rPr lang="en-US" sz="2000" spc="94" dirty="0">
                <a:solidFill>
                  <a:srgbClr val="000000"/>
                </a:solidFill>
                <a:latin typeface="Articulat"/>
              </a:rPr>
              <a:t>Make sure fire pit is at least three feet away from structures and anything that can burn. </a:t>
            </a:r>
          </a:p>
          <a:p>
            <a:pPr>
              <a:lnSpc>
                <a:spcPts val="2300"/>
              </a:lnSpc>
            </a:pPr>
            <a:endParaRPr lang="en-US" sz="2000" spc="94" dirty="0">
              <a:solidFill>
                <a:srgbClr val="000000"/>
              </a:solidFill>
              <a:latin typeface="Articulat"/>
            </a:endParaRPr>
          </a:p>
          <a:p>
            <a:pPr marL="431801" lvl="1" indent="-215900">
              <a:lnSpc>
                <a:spcPts val="2300"/>
              </a:lnSpc>
              <a:buFont typeface="Arial"/>
              <a:buChar char="•"/>
            </a:pPr>
            <a:r>
              <a:rPr lang="en-US" sz="2000" spc="94" dirty="0">
                <a:solidFill>
                  <a:srgbClr val="000000"/>
                </a:solidFill>
                <a:latin typeface="Articulat"/>
              </a:rPr>
              <a:t>Pay attention to where you’re walking and don’t run in the vicinity of an open fire. </a:t>
            </a:r>
          </a:p>
          <a:p>
            <a:pPr>
              <a:lnSpc>
                <a:spcPts val="2300"/>
              </a:lnSpc>
            </a:pPr>
            <a:endParaRPr lang="en-US" sz="2000" spc="94" dirty="0">
              <a:solidFill>
                <a:srgbClr val="000000"/>
              </a:solidFill>
              <a:latin typeface="Articulat"/>
            </a:endParaRPr>
          </a:p>
          <a:p>
            <a:pPr marL="431801" lvl="1" indent="-215900">
              <a:lnSpc>
                <a:spcPts val="2300"/>
              </a:lnSpc>
              <a:buFont typeface="Arial"/>
              <a:buChar char="•"/>
            </a:pPr>
            <a:r>
              <a:rPr lang="en-US" sz="2000" spc="94" dirty="0">
                <a:solidFill>
                  <a:srgbClr val="000000"/>
                </a:solidFill>
                <a:latin typeface="Articulat"/>
              </a:rPr>
              <a:t>Keep a hose or water source nearby to extinguish the fire quickly if needed. </a:t>
            </a:r>
          </a:p>
          <a:p>
            <a:pPr>
              <a:lnSpc>
                <a:spcPts val="2300"/>
              </a:lnSpc>
            </a:pPr>
            <a:endParaRPr lang="en-US" sz="2000" spc="94" dirty="0">
              <a:solidFill>
                <a:srgbClr val="000000"/>
              </a:solidFill>
              <a:latin typeface="Articulat"/>
            </a:endParaRPr>
          </a:p>
          <a:p>
            <a:pPr marL="431801" lvl="1" indent="-215900">
              <a:lnSpc>
                <a:spcPts val="2300"/>
              </a:lnSpc>
              <a:buFont typeface="Arial"/>
              <a:buChar char="•"/>
            </a:pPr>
            <a:r>
              <a:rPr lang="en-US" sz="2000" spc="94" dirty="0">
                <a:solidFill>
                  <a:srgbClr val="000000"/>
                </a:solidFill>
                <a:latin typeface="Articulat"/>
              </a:rPr>
              <a:t>Put out fires before you leave</a:t>
            </a:r>
            <a:r>
              <a:rPr lang="en-US" sz="2000" spc="94" dirty="0" smtClean="0">
                <a:solidFill>
                  <a:srgbClr val="000000"/>
                </a:solidFill>
                <a:latin typeface="Articulat"/>
              </a:rPr>
              <a:t>.</a:t>
            </a:r>
            <a:endParaRPr lang="en-US" sz="2000" spc="94" dirty="0">
              <a:solidFill>
                <a:srgbClr val="000000"/>
              </a:solidFill>
              <a:latin typeface="Articula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t="3241" b="7990"/>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GARDENING SAFETY</a:t>
            </a:r>
          </a:p>
        </p:txBody>
      </p:sp>
      <p:sp>
        <p:nvSpPr>
          <p:cNvPr id="8" name="TextBox 8"/>
          <p:cNvSpPr txBox="1"/>
          <p:nvPr/>
        </p:nvSpPr>
        <p:spPr>
          <a:xfrm>
            <a:off x="7513463" y="222669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GARDENING MAY SEEM SAFE, BUT HAS ITS HAZARDS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52</a:t>
            </a:r>
          </a:p>
        </p:txBody>
      </p:sp>
      <p:sp>
        <p:nvSpPr>
          <p:cNvPr id="10" name="TextBox 10"/>
          <p:cNvSpPr txBox="1"/>
          <p:nvPr/>
        </p:nvSpPr>
        <p:spPr>
          <a:xfrm>
            <a:off x="7676773" y="2823168"/>
            <a:ext cx="10027861" cy="6194003"/>
          </a:xfrm>
          <a:prstGeom prst="rect">
            <a:avLst/>
          </a:prstGeom>
        </p:spPr>
        <p:txBody>
          <a:bodyPr lIns="0" tIns="0" rIns="0" bIns="0" rtlCol="0" anchor="t">
            <a:spAutoFit/>
          </a:bodyPr>
          <a:lstStyle/>
          <a:p>
            <a:pPr>
              <a:lnSpc>
                <a:spcPts val="2299"/>
              </a:lnSpc>
            </a:pPr>
            <a:r>
              <a:rPr lang="en-US" sz="1999" spc="93" dirty="0">
                <a:solidFill>
                  <a:srgbClr val="000000"/>
                </a:solidFill>
                <a:latin typeface="Articulat" panose="020B0604020202020204" charset="0"/>
              </a:rPr>
              <a:t>Emergency rooms treat more than 400,000 injuries each year related to outdoor garden tools, the U.S. Consumer Product Safety Commission says. </a:t>
            </a:r>
          </a:p>
          <a:p>
            <a:pPr>
              <a:lnSpc>
                <a:spcPts val="2299"/>
              </a:lnSpc>
            </a:pPr>
            <a:endParaRPr lang="en-US" sz="1999" spc="93" dirty="0">
              <a:solidFill>
                <a:srgbClr val="000000"/>
              </a:solidFill>
              <a:latin typeface="Articulat" panose="020B0604020202020204" charset="0"/>
            </a:endParaRPr>
          </a:p>
          <a:p>
            <a:pPr marL="431799" lvl="1" indent="-215899">
              <a:lnSpc>
                <a:spcPts val="2299"/>
              </a:lnSpc>
              <a:buFont typeface="Arial"/>
              <a:buChar char="•"/>
            </a:pPr>
            <a:r>
              <a:rPr lang="en-US" sz="1999" spc="93" dirty="0">
                <a:solidFill>
                  <a:srgbClr val="000000"/>
                </a:solidFill>
                <a:latin typeface="Articulat" panose="020B0604020202020204" charset="0"/>
              </a:rPr>
              <a:t>Put away yard tools. Lawn tools, including rakes, saws and lawnmowers, can cause harm if not used and stored properly. </a:t>
            </a:r>
          </a:p>
          <a:p>
            <a:pPr>
              <a:lnSpc>
                <a:spcPts val="2299"/>
              </a:lnSpc>
            </a:pPr>
            <a:endParaRPr lang="en-US" sz="1999" spc="93" dirty="0">
              <a:solidFill>
                <a:srgbClr val="000000"/>
              </a:solidFill>
              <a:latin typeface="Articulat" panose="020B0604020202020204" charset="0"/>
            </a:endParaRPr>
          </a:p>
          <a:p>
            <a:pPr marL="431799" lvl="1" indent="-215899">
              <a:lnSpc>
                <a:spcPts val="2299"/>
              </a:lnSpc>
              <a:buFont typeface="Arial"/>
              <a:buChar char="•"/>
            </a:pPr>
            <a:r>
              <a:rPr lang="en-US" sz="1999" spc="93" dirty="0">
                <a:solidFill>
                  <a:srgbClr val="000000"/>
                </a:solidFill>
                <a:latin typeface="Articulat" panose="020B0604020202020204" charset="0"/>
              </a:rPr>
              <a:t>Stay alert when using power tools, and never rush while mowing the lawn or using the weed whacker. Never leave tools lying around. Always keep them locked in a shed or garage where kids can’t access them.</a:t>
            </a:r>
          </a:p>
          <a:p>
            <a:pPr>
              <a:lnSpc>
                <a:spcPts val="2299"/>
              </a:lnSpc>
            </a:pPr>
            <a:endParaRPr lang="en-US" sz="1999" spc="93" dirty="0">
              <a:solidFill>
                <a:srgbClr val="000000"/>
              </a:solidFill>
              <a:latin typeface="Articulat" panose="020B0604020202020204" charset="0"/>
            </a:endParaRPr>
          </a:p>
          <a:p>
            <a:pPr marL="431799" lvl="1" indent="-215899">
              <a:lnSpc>
                <a:spcPts val="2299"/>
              </a:lnSpc>
              <a:buFont typeface="Arial"/>
              <a:buChar char="•"/>
            </a:pPr>
            <a:r>
              <a:rPr lang="en-US" sz="1999" spc="93" dirty="0">
                <a:solidFill>
                  <a:srgbClr val="000000"/>
                </a:solidFill>
                <a:latin typeface="Articulat" panose="020B0604020202020204" charset="0"/>
              </a:rPr>
              <a:t> Wear safety gear whenever operating power equipment, including hedge trimmers (safety glasses, hearing protection, non-slip closed-toe shoes or boots, long pants or chaps, long sleeves and work gloves).</a:t>
            </a:r>
          </a:p>
          <a:p>
            <a:pPr>
              <a:lnSpc>
                <a:spcPts val="2299"/>
              </a:lnSpc>
            </a:pPr>
            <a:endParaRPr lang="en-US" sz="1999" spc="93" dirty="0">
              <a:solidFill>
                <a:srgbClr val="000000"/>
              </a:solidFill>
              <a:latin typeface="Articulat" panose="020B0604020202020204" charset="0"/>
            </a:endParaRPr>
          </a:p>
          <a:p>
            <a:pPr marL="431799" lvl="1" indent="-215899">
              <a:lnSpc>
                <a:spcPts val="2299"/>
              </a:lnSpc>
              <a:buFont typeface="Arial"/>
              <a:buChar char="•"/>
            </a:pPr>
            <a:r>
              <a:rPr lang="en-US" sz="1999" spc="93" dirty="0">
                <a:solidFill>
                  <a:srgbClr val="000000"/>
                </a:solidFill>
                <a:latin typeface="Articulat" panose="020B0604020202020204" charset="0"/>
              </a:rPr>
              <a:t>Store poisoning chemicals safely. There were over two million poisoning incidents reported to poison control centers nationwide in 2020. Several household items present poisoning hazards, including gardening and home maintenance supplies.  </a:t>
            </a:r>
          </a:p>
          <a:p>
            <a:pPr>
              <a:lnSpc>
                <a:spcPts val="2299"/>
              </a:lnSpc>
            </a:pPr>
            <a:endParaRPr lang="en-US" sz="1999" spc="93" dirty="0">
              <a:solidFill>
                <a:srgbClr val="000000"/>
              </a:solidFill>
              <a:latin typeface="Articulat" panose="020B0604020202020204" charset="0"/>
            </a:endParaRPr>
          </a:p>
          <a:p>
            <a:pPr marL="431799" lvl="1" indent="-215899">
              <a:lnSpc>
                <a:spcPts val="2299"/>
              </a:lnSpc>
              <a:buFont typeface="Arial"/>
              <a:buChar char="•"/>
            </a:pPr>
            <a:r>
              <a:rPr lang="en-US" sz="1999" spc="93" dirty="0">
                <a:solidFill>
                  <a:srgbClr val="000000"/>
                </a:solidFill>
                <a:latin typeface="Articulat" panose="020B0604020202020204" charset="0"/>
              </a:rPr>
              <a:t>Wear gloves. Garden gloves will help protect you from blisters, fertilizers, pesticides, bacteria, fungi and sharp tools.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35309" t="13109" r="21289"/>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GARDENING SAFETY</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CONTINUED</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53</a:t>
            </a:r>
          </a:p>
        </p:txBody>
      </p:sp>
      <p:sp>
        <p:nvSpPr>
          <p:cNvPr id="10" name="TextBox 10"/>
          <p:cNvSpPr txBox="1"/>
          <p:nvPr/>
        </p:nvSpPr>
        <p:spPr>
          <a:xfrm>
            <a:off x="517781" y="2785599"/>
            <a:ext cx="10419440" cy="6117059"/>
          </a:xfrm>
          <a:prstGeom prst="rect">
            <a:avLst/>
          </a:prstGeom>
        </p:spPr>
        <p:txBody>
          <a:bodyPr lIns="0" tIns="0" rIns="0" bIns="0" rtlCol="0" anchor="t">
            <a:spAutoFit/>
          </a:bodyPr>
          <a:lstStyle/>
          <a:p>
            <a:pPr>
              <a:lnSpc>
                <a:spcPts val="2300"/>
              </a:lnSpc>
            </a:pPr>
            <a:endParaRPr dirty="0"/>
          </a:p>
          <a:p>
            <a:pPr marL="431801" lvl="1" indent="-215900">
              <a:lnSpc>
                <a:spcPts val="2300"/>
              </a:lnSpc>
              <a:buFont typeface="Arial"/>
              <a:buChar char="•"/>
            </a:pPr>
            <a:r>
              <a:rPr lang="en-US" sz="2000" spc="94" dirty="0">
                <a:solidFill>
                  <a:srgbClr val="000000"/>
                </a:solidFill>
                <a:latin typeface="Articulat" panose="020B0604020202020204" charset="0"/>
              </a:rPr>
              <a:t>Warm up. Just like an athlete does before a game, you should warm up before digging in the garden. Walk around your garden for a few minutes and do some pre-gardening stretches. </a:t>
            </a:r>
          </a:p>
          <a:p>
            <a:pPr>
              <a:lnSpc>
                <a:spcPts val="2300"/>
              </a:lnSpc>
            </a:pPr>
            <a:endParaRPr lang="en-US" sz="2000" spc="94" dirty="0">
              <a:solidFill>
                <a:srgbClr val="000000"/>
              </a:solidFill>
              <a:latin typeface="Articulat" panose="020B0604020202020204" charset="0"/>
            </a:endParaRPr>
          </a:p>
          <a:p>
            <a:pPr marL="431801" lvl="1" indent="-215900">
              <a:lnSpc>
                <a:spcPts val="2300"/>
              </a:lnSpc>
              <a:buFont typeface="Arial"/>
              <a:buChar char="•"/>
            </a:pPr>
            <a:r>
              <a:rPr lang="en-US" sz="2000" spc="65" dirty="0">
                <a:solidFill>
                  <a:srgbClr val="000000"/>
                </a:solidFill>
                <a:latin typeface="Articulat" panose="020B0604020202020204" charset="0"/>
              </a:rPr>
              <a:t>Avoid repetitive motion. Prolonged and repetitive motions, such as digging, raking, trimming, pruning and planting, might irritate your skin, tendons or nerves. To avoid this, switch up your tasks every 15 minutes and take breaks between tasks. </a:t>
            </a:r>
          </a:p>
          <a:p>
            <a:pPr>
              <a:lnSpc>
                <a:spcPts val="2300"/>
              </a:lnSpc>
            </a:pPr>
            <a:endParaRPr lang="en-US" sz="2000" spc="65" dirty="0">
              <a:solidFill>
                <a:srgbClr val="000000"/>
              </a:solidFill>
              <a:latin typeface="Articulat" panose="020B0604020202020204" charset="0"/>
            </a:endParaRPr>
          </a:p>
          <a:p>
            <a:pPr marL="431801" lvl="1" indent="-215900">
              <a:lnSpc>
                <a:spcPts val="2300"/>
              </a:lnSpc>
              <a:buFont typeface="Arial"/>
              <a:buChar char="•"/>
            </a:pPr>
            <a:r>
              <a:rPr lang="en-US" sz="2000" spc="65" dirty="0">
                <a:solidFill>
                  <a:srgbClr val="000000"/>
                </a:solidFill>
                <a:latin typeface="Articulat" panose="020B0604020202020204" charset="0"/>
              </a:rPr>
              <a:t>Banish bending. Kneeling instead of bending will put less strain on your back. For extra comfort, consider wearing kneepads. </a:t>
            </a:r>
          </a:p>
          <a:p>
            <a:pPr>
              <a:lnSpc>
                <a:spcPts val="2300"/>
              </a:lnSpc>
            </a:pPr>
            <a:endParaRPr lang="en-US" sz="2000" spc="65" dirty="0">
              <a:solidFill>
                <a:srgbClr val="000000"/>
              </a:solidFill>
              <a:latin typeface="Articulat" panose="020B0604020202020204" charset="0"/>
            </a:endParaRPr>
          </a:p>
          <a:p>
            <a:pPr marL="431801" lvl="1" indent="-215900">
              <a:lnSpc>
                <a:spcPts val="2300"/>
              </a:lnSpc>
              <a:buFont typeface="Arial"/>
              <a:buChar char="•"/>
            </a:pPr>
            <a:r>
              <a:rPr lang="en-US" sz="2000" spc="65" dirty="0">
                <a:solidFill>
                  <a:srgbClr val="000000"/>
                </a:solidFill>
                <a:latin typeface="Articulat" panose="020B0604020202020204" charset="0"/>
              </a:rPr>
              <a:t>Check your lifting. When lifting objects, especially heavy ones, engage your legs and not your back. When you’re carrying heavy objects, hold objects them close to your body to reduce strain. </a:t>
            </a:r>
          </a:p>
          <a:p>
            <a:pPr>
              <a:lnSpc>
                <a:spcPts val="2300"/>
              </a:lnSpc>
            </a:pPr>
            <a:endParaRPr lang="en-US" sz="2000" spc="65" dirty="0">
              <a:solidFill>
                <a:srgbClr val="000000"/>
              </a:solidFill>
              <a:latin typeface="Articulat" panose="020B0604020202020204" charset="0"/>
            </a:endParaRPr>
          </a:p>
          <a:p>
            <a:pPr marL="431801" lvl="1" indent="-215900">
              <a:lnSpc>
                <a:spcPts val="2300"/>
              </a:lnSpc>
              <a:buFont typeface="Arial"/>
              <a:buChar char="•"/>
            </a:pPr>
            <a:r>
              <a:rPr lang="en-US" sz="2000" spc="65" dirty="0">
                <a:solidFill>
                  <a:srgbClr val="000000"/>
                </a:solidFill>
                <a:latin typeface="Articulat" panose="020B0604020202020204" charset="0"/>
              </a:rPr>
              <a:t>Look for pests. Check your clothes and body for ticks, which can cause several diseases. Better yet, help prevent tick bites by applying repellent. </a:t>
            </a:r>
          </a:p>
          <a:p>
            <a:pPr>
              <a:lnSpc>
                <a:spcPts val="2300"/>
              </a:lnSpc>
            </a:pPr>
            <a:endParaRPr lang="en-US" sz="2000" spc="65" dirty="0">
              <a:solidFill>
                <a:srgbClr val="000000"/>
              </a:solidFill>
              <a:latin typeface="Articulat" panose="020B0604020202020204" charset="0"/>
            </a:endParaRPr>
          </a:p>
          <a:p>
            <a:pPr marL="431801" lvl="1" indent="-215900">
              <a:lnSpc>
                <a:spcPts val="4000"/>
              </a:lnSpc>
              <a:buFont typeface="Arial"/>
              <a:buChar char="•"/>
            </a:pPr>
            <a:r>
              <a:rPr lang="en-US" sz="2000" spc="65" dirty="0">
                <a:solidFill>
                  <a:srgbClr val="000000"/>
                </a:solidFill>
                <a:latin typeface="Articulat" panose="020B0604020202020204" charset="0"/>
              </a:rPr>
              <a:t>Block the sun and stay hydrated</a:t>
            </a:r>
            <a:r>
              <a:rPr lang="en-US" sz="2000" spc="65" dirty="0" smtClean="0">
                <a:solidFill>
                  <a:srgbClr val="000000"/>
                </a:solidFill>
                <a:latin typeface="Articulat" panose="020B0604020202020204" charset="0"/>
              </a:rPr>
              <a:t>.</a:t>
            </a:r>
            <a:endParaRPr lang="en-US" sz="2000" spc="65" dirty="0">
              <a:solidFill>
                <a:srgbClr val="000000"/>
              </a:solidFill>
              <a:latin typeface="Arimo"/>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24080" r="25951"/>
          <a:stretch>
            <a:fillRect/>
          </a:stretch>
        </p:blipFill>
        <p:spPr>
          <a:xfrm>
            <a:off x="0" y="0"/>
            <a:ext cx="6935833"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 BLADED TOOL SAFETY</a:t>
            </a:r>
          </a:p>
        </p:txBody>
      </p:sp>
      <p:sp>
        <p:nvSpPr>
          <p:cNvPr id="8" name="TextBox 8"/>
          <p:cNvSpPr txBox="1"/>
          <p:nvPr/>
        </p:nvSpPr>
        <p:spPr>
          <a:xfrm>
            <a:off x="7700914" y="215453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SHARP BLADES AND EDGES ARE POTENTIAL INJURIES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54</a:t>
            </a:r>
          </a:p>
        </p:txBody>
      </p:sp>
      <p:sp>
        <p:nvSpPr>
          <p:cNvPr id="10" name="TextBox 10"/>
          <p:cNvSpPr txBox="1"/>
          <p:nvPr/>
        </p:nvSpPr>
        <p:spPr>
          <a:xfrm>
            <a:off x="7700914" y="2766596"/>
            <a:ext cx="10027861" cy="6463308"/>
          </a:xfrm>
          <a:prstGeom prst="rect">
            <a:avLst/>
          </a:prstGeom>
        </p:spPr>
        <p:txBody>
          <a:bodyPr lIns="0" tIns="0" rIns="0" bIns="0" rtlCol="0" anchor="t">
            <a:spAutoFit/>
          </a:bodyPr>
          <a:lstStyle/>
          <a:p>
            <a:pPr>
              <a:lnSpc>
                <a:spcPts val="2070"/>
              </a:lnSpc>
            </a:pPr>
            <a:r>
              <a:rPr lang="en-US" sz="1800" spc="103" dirty="0">
                <a:solidFill>
                  <a:srgbClr val="000000"/>
                </a:solidFill>
                <a:latin typeface="Articulat" panose="020B0604020202020204" charset="0"/>
              </a:rPr>
              <a:t>The most common concern when using sharp blades or edges is an injury, such as a cut (laceration, puncture) or an amputation. Tools or equipment with sharp blades or edges can include box cutters, utility knives, safety cutters and equipment with blades or moving parts such as hedge trimmers. To prevent cuts: </a:t>
            </a:r>
          </a:p>
          <a:p>
            <a:pPr>
              <a:lnSpc>
                <a:spcPts val="2070"/>
              </a:lnSpc>
            </a:pPr>
            <a:endParaRPr lang="en-US" sz="1800" spc="103" dirty="0">
              <a:solidFill>
                <a:srgbClr val="000000"/>
              </a:solidFill>
              <a:latin typeface="Articulat" panose="020B0604020202020204" charset="0"/>
            </a:endParaRPr>
          </a:p>
          <a:p>
            <a:pPr marL="388620" lvl="1" indent="-194310">
              <a:lnSpc>
                <a:spcPts val="2070"/>
              </a:lnSpc>
              <a:buFont typeface="Arial"/>
              <a:buChar char="•"/>
            </a:pPr>
            <a:r>
              <a:rPr lang="en-US" sz="1800" spc="103" dirty="0">
                <a:solidFill>
                  <a:srgbClr val="000000"/>
                </a:solidFill>
                <a:latin typeface="Articulat" panose="020B0604020202020204" charset="0"/>
              </a:rPr>
              <a:t>Use the right tool for the job it was designed for.</a:t>
            </a:r>
          </a:p>
          <a:p>
            <a:pPr>
              <a:lnSpc>
                <a:spcPts val="2070"/>
              </a:lnSpc>
            </a:pPr>
            <a:endParaRPr lang="en-US" sz="1800" spc="103" dirty="0">
              <a:solidFill>
                <a:srgbClr val="000000"/>
              </a:solidFill>
              <a:latin typeface="Articulat" panose="020B0604020202020204" charset="0"/>
            </a:endParaRPr>
          </a:p>
          <a:p>
            <a:pPr marL="388620" lvl="1" indent="-194310">
              <a:lnSpc>
                <a:spcPts val="2070"/>
              </a:lnSpc>
              <a:buFont typeface="Arial"/>
              <a:buChar char="•"/>
            </a:pPr>
            <a:r>
              <a:rPr lang="en-US" sz="1800" spc="103" dirty="0">
                <a:solidFill>
                  <a:srgbClr val="000000"/>
                </a:solidFill>
                <a:latin typeface="Articulat" panose="020B0604020202020204" charset="0"/>
              </a:rPr>
              <a:t>Make sure the blade is sharp. Dull blades require more force, increasing the chance of injury. </a:t>
            </a:r>
          </a:p>
          <a:p>
            <a:pPr>
              <a:lnSpc>
                <a:spcPts val="2070"/>
              </a:lnSpc>
            </a:pPr>
            <a:endParaRPr lang="en-US" sz="1800" spc="103" dirty="0">
              <a:solidFill>
                <a:srgbClr val="000000"/>
              </a:solidFill>
              <a:latin typeface="Articulat" panose="020B0604020202020204" charset="0"/>
            </a:endParaRPr>
          </a:p>
          <a:p>
            <a:pPr marL="388620" lvl="1" indent="-194310">
              <a:lnSpc>
                <a:spcPts val="2070"/>
              </a:lnSpc>
              <a:buFont typeface="Arial"/>
              <a:buChar char="•"/>
            </a:pPr>
            <a:r>
              <a:rPr lang="en-US" sz="1800" spc="103" dirty="0">
                <a:solidFill>
                  <a:srgbClr val="000000"/>
                </a:solidFill>
                <a:latin typeface="Articulat" panose="020B0604020202020204" charset="0"/>
              </a:rPr>
              <a:t>Carry one tool at a time, tip and blade pointed down at your side. </a:t>
            </a:r>
          </a:p>
          <a:p>
            <a:pPr>
              <a:lnSpc>
                <a:spcPts val="2070"/>
              </a:lnSpc>
            </a:pPr>
            <a:endParaRPr lang="en-US" sz="1800" spc="103" dirty="0">
              <a:solidFill>
                <a:srgbClr val="000000"/>
              </a:solidFill>
              <a:latin typeface="Articulat" panose="020B0604020202020204" charset="0"/>
            </a:endParaRPr>
          </a:p>
          <a:p>
            <a:pPr marL="388620" lvl="1" indent="-194310">
              <a:lnSpc>
                <a:spcPts val="2070"/>
              </a:lnSpc>
              <a:buFont typeface="Arial"/>
              <a:buChar char="•"/>
            </a:pPr>
            <a:r>
              <a:rPr lang="en-US" sz="1800" spc="103" dirty="0">
                <a:solidFill>
                  <a:srgbClr val="000000"/>
                </a:solidFill>
                <a:latin typeface="Articulat" panose="020B0604020202020204" charset="0"/>
              </a:rPr>
              <a:t>Work in a well lit space so you can see what you are doing. </a:t>
            </a:r>
          </a:p>
          <a:p>
            <a:pPr>
              <a:lnSpc>
                <a:spcPts val="2070"/>
              </a:lnSpc>
            </a:pPr>
            <a:endParaRPr lang="en-US" sz="1800" spc="103" dirty="0">
              <a:solidFill>
                <a:srgbClr val="000000"/>
              </a:solidFill>
              <a:latin typeface="Articulat" panose="020B0604020202020204" charset="0"/>
            </a:endParaRPr>
          </a:p>
          <a:p>
            <a:pPr marL="388620" lvl="1" indent="-194310">
              <a:lnSpc>
                <a:spcPts val="2070"/>
              </a:lnSpc>
              <a:buFont typeface="Arial"/>
              <a:buChar char="•"/>
            </a:pPr>
            <a:r>
              <a:rPr lang="en-US" sz="1800" spc="103" dirty="0">
                <a:solidFill>
                  <a:srgbClr val="000000"/>
                </a:solidFill>
                <a:latin typeface="Articulat" panose="020B0604020202020204" charset="0"/>
              </a:rPr>
              <a:t>Cut on a stable surface. </a:t>
            </a:r>
          </a:p>
          <a:p>
            <a:pPr>
              <a:lnSpc>
                <a:spcPts val="2070"/>
              </a:lnSpc>
            </a:pPr>
            <a:endParaRPr lang="en-US" sz="1800" spc="103" dirty="0">
              <a:solidFill>
                <a:srgbClr val="000000"/>
              </a:solidFill>
              <a:latin typeface="Articulat" panose="020B0604020202020204" charset="0"/>
            </a:endParaRPr>
          </a:p>
          <a:p>
            <a:pPr marL="388620" lvl="1" indent="-194310">
              <a:lnSpc>
                <a:spcPts val="2070"/>
              </a:lnSpc>
              <a:buFont typeface="Arial"/>
              <a:buChar char="•"/>
            </a:pPr>
            <a:r>
              <a:rPr lang="en-US" sz="1800" spc="103" dirty="0">
                <a:solidFill>
                  <a:srgbClr val="000000"/>
                </a:solidFill>
                <a:latin typeface="Articulat" panose="020B0604020202020204" charset="0"/>
              </a:rPr>
              <a:t>Use protective clothing such as cut resistant or mesh gloves, and safety glasses to protect eyes if the blade shatters or breaks. </a:t>
            </a:r>
          </a:p>
          <a:p>
            <a:pPr>
              <a:lnSpc>
                <a:spcPts val="2070"/>
              </a:lnSpc>
            </a:pPr>
            <a:endParaRPr lang="en-US" sz="1800" spc="103" dirty="0">
              <a:solidFill>
                <a:srgbClr val="000000"/>
              </a:solidFill>
              <a:latin typeface="Articulat" panose="020B0604020202020204" charset="0"/>
            </a:endParaRPr>
          </a:p>
          <a:p>
            <a:pPr marL="388620" lvl="1" indent="-194310">
              <a:lnSpc>
                <a:spcPts val="2070"/>
              </a:lnSpc>
              <a:buFont typeface="Arial"/>
              <a:buChar char="•"/>
            </a:pPr>
            <a:r>
              <a:rPr lang="en-US" sz="1800" spc="103" dirty="0">
                <a:solidFill>
                  <a:srgbClr val="000000"/>
                </a:solidFill>
                <a:latin typeface="Articulat" panose="020B0604020202020204" charset="0"/>
              </a:rPr>
              <a:t>Cut away from your body. Make sure no body parts are in the cutting path, or in the path the blade might take if it slips. </a:t>
            </a:r>
          </a:p>
          <a:p>
            <a:pPr>
              <a:lnSpc>
                <a:spcPts val="2070"/>
              </a:lnSpc>
            </a:pPr>
            <a:endParaRPr lang="en-US" sz="1800" spc="103" dirty="0">
              <a:solidFill>
                <a:srgbClr val="000000"/>
              </a:solidFill>
              <a:latin typeface="Articulat" panose="020B0604020202020204" charset="0"/>
            </a:endParaRPr>
          </a:p>
          <a:p>
            <a:pPr marL="388620" lvl="1" indent="-194310">
              <a:lnSpc>
                <a:spcPts val="2070"/>
              </a:lnSpc>
              <a:buFont typeface="Arial"/>
              <a:buChar char="•"/>
            </a:pPr>
            <a:r>
              <a:rPr lang="en-US" sz="1800" spc="103" dirty="0">
                <a:solidFill>
                  <a:srgbClr val="000000"/>
                </a:solidFill>
                <a:latin typeface="Articulat" panose="020B0604020202020204" charset="0"/>
              </a:rPr>
              <a:t>If the tool has a retractable blade, retract it immediately after use, and retract it fully. Similarly, close scissors or snips when not in use.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50326" r="95"/>
          <a:stretch>
            <a:fillRect/>
          </a:stretch>
        </p:blipFill>
        <p:spPr>
          <a:xfrm>
            <a:off x="11406380" y="0"/>
            <a:ext cx="6881620"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BLADED TOOL SAFETY</a:t>
            </a:r>
          </a:p>
        </p:txBody>
      </p:sp>
      <p:sp>
        <p:nvSpPr>
          <p:cNvPr id="8" name="TextBox 8"/>
          <p:cNvSpPr txBox="1"/>
          <p:nvPr/>
        </p:nvSpPr>
        <p:spPr>
          <a:xfrm>
            <a:off x="272168" y="2154596"/>
            <a:ext cx="10819691"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SAFE USE OF POWER TOOLS WITH SHARP BLADES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55</a:t>
            </a:r>
          </a:p>
        </p:txBody>
      </p:sp>
      <p:sp>
        <p:nvSpPr>
          <p:cNvPr id="10" name="TextBox 10"/>
          <p:cNvSpPr txBox="1"/>
          <p:nvPr/>
        </p:nvSpPr>
        <p:spPr>
          <a:xfrm>
            <a:off x="360024" y="2715112"/>
            <a:ext cx="10460376" cy="6463308"/>
          </a:xfrm>
          <a:prstGeom prst="rect">
            <a:avLst/>
          </a:prstGeom>
        </p:spPr>
        <p:txBody>
          <a:bodyPr wrap="square" lIns="0" tIns="0" rIns="0" bIns="0" rtlCol="0" anchor="t">
            <a:spAutoFit/>
          </a:bodyPr>
          <a:lstStyle/>
          <a:p>
            <a:pPr marL="388620" lvl="1" indent="-194310">
              <a:lnSpc>
                <a:spcPts val="2070"/>
              </a:lnSpc>
              <a:buFont typeface="Arial"/>
              <a:buChar char="•"/>
            </a:pPr>
            <a:r>
              <a:rPr lang="en-US" sz="1600" spc="84" dirty="0">
                <a:solidFill>
                  <a:srgbClr val="000000"/>
                </a:solidFill>
                <a:latin typeface="Articulat"/>
              </a:rPr>
              <a:t>Follow the manufacturer's instruction manual when you operate, clean, and maintain the equipment.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Make sure that all guards and safety devices are in place and functioning properly.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Make sure cutting blades are sharp.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Keep your hands away from the edges of cutting blades – make sure you can see both your hands (and all your fingers) as well as the cutting blades. Keep your eyes on the item you are cutting and know where your fingers are in relation to the blade.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Keep your hands away from all moving parts and avoid cleaning or brushing off moving parts such as cutting blades.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Turn off and unplug the equipment before trying to dislodge items, and before disassembling and cleaning.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Put all guards and safety devices back in place after cleaning.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If there are moving parts, cover or tie back your hair, tuck in loose or frayed clothing and remove your gloves and jewelry.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Do not bypass any guards or safety devices. </a:t>
            </a:r>
          </a:p>
          <a:p>
            <a:pPr>
              <a:lnSpc>
                <a:spcPts val="2070"/>
              </a:lnSpc>
            </a:pPr>
            <a:endParaRPr lang="en-US" sz="1600" spc="84" dirty="0">
              <a:solidFill>
                <a:srgbClr val="000000"/>
              </a:solidFill>
              <a:latin typeface="Articulat"/>
            </a:endParaRPr>
          </a:p>
          <a:p>
            <a:pPr marL="388620" lvl="1" indent="-194310">
              <a:lnSpc>
                <a:spcPts val="2070"/>
              </a:lnSpc>
              <a:buFont typeface="Arial"/>
              <a:buChar char="•"/>
            </a:pPr>
            <a:r>
              <a:rPr lang="en-US" sz="1600" spc="84" dirty="0">
                <a:solidFill>
                  <a:srgbClr val="000000"/>
                </a:solidFill>
                <a:latin typeface="Articulat"/>
              </a:rPr>
              <a:t>Do not operate the equipment if you feel tired or unwell. </a:t>
            </a:r>
            <a:endParaRPr lang="en-US" sz="1800" spc="84" dirty="0">
              <a:solidFill>
                <a:srgbClr val="000000"/>
              </a:solidFill>
              <a:latin typeface="Articula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2715268" y="865005"/>
            <a:ext cx="12857465" cy="1226239"/>
            <a:chOff x="0" y="0"/>
            <a:chExt cx="17143287" cy="1634985"/>
          </a:xfrm>
        </p:grpSpPr>
        <p:grpSp>
          <p:nvGrpSpPr>
            <p:cNvPr id="5" name="Group 5"/>
            <p:cNvGrpSpPr/>
            <p:nvPr/>
          </p:nvGrpSpPr>
          <p:grpSpPr>
            <a:xfrm>
              <a:off x="0" y="0"/>
              <a:ext cx="17143287" cy="1634985"/>
              <a:chOff x="0" y="0"/>
              <a:chExt cx="10824703" cy="1032371"/>
            </a:xfrm>
          </p:grpSpPr>
          <p:sp>
            <p:nvSpPr>
              <p:cNvPr id="6" name="Freeform 6"/>
              <p:cNvSpPr/>
              <p:nvPr/>
            </p:nvSpPr>
            <p:spPr>
              <a:xfrm>
                <a:off x="0" y="0"/>
                <a:ext cx="10824703" cy="1032371"/>
              </a:xfrm>
              <a:custGeom>
                <a:avLst/>
                <a:gdLst/>
                <a:ahLst/>
                <a:cxnLst/>
                <a:rect l="l" t="t" r="r" b="b"/>
                <a:pathLst>
                  <a:path w="10824703" h="1032371">
                    <a:moveTo>
                      <a:pt x="0" y="0"/>
                    </a:moveTo>
                    <a:lnTo>
                      <a:pt x="10824703" y="0"/>
                    </a:lnTo>
                    <a:lnTo>
                      <a:pt x="10824703" y="1032371"/>
                    </a:lnTo>
                    <a:lnTo>
                      <a:pt x="0" y="1032371"/>
                    </a:lnTo>
                    <a:close/>
                  </a:path>
                </a:pathLst>
              </a:custGeom>
              <a:solidFill>
                <a:srgbClr val="03989E"/>
              </a:solidFill>
            </p:spPr>
          </p:sp>
        </p:grpSp>
        <p:sp>
          <p:nvSpPr>
            <p:cNvPr id="7" name="TextBox 7"/>
            <p:cNvSpPr txBox="1"/>
            <p:nvPr/>
          </p:nvSpPr>
          <p:spPr>
            <a:xfrm>
              <a:off x="636918" y="216360"/>
              <a:ext cx="15869451" cy="1107016"/>
            </a:xfrm>
            <a:prstGeom prst="rect">
              <a:avLst/>
            </a:prstGeom>
          </p:spPr>
          <p:txBody>
            <a:bodyPr lIns="0" tIns="0" rIns="0" bIns="0" rtlCol="0" anchor="t">
              <a:spAutoFit/>
            </a:bodyPr>
            <a:lstStyle/>
            <a:p>
              <a:pPr algn="ctr">
                <a:lnSpc>
                  <a:spcPts val="7000"/>
                </a:lnSpc>
              </a:pPr>
              <a:r>
                <a:rPr lang="en-US" sz="5000" spc="5">
                  <a:solidFill>
                    <a:srgbClr val="FFFFFF"/>
                  </a:solidFill>
                  <a:latin typeface="Gordita Bold"/>
                </a:rPr>
                <a:t>MISHAP REPORTING REMINDER</a:t>
              </a:r>
            </a:p>
          </p:txBody>
        </p:sp>
      </p:grpSp>
      <p:sp>
        <p:nvSpPr>
          <p:cNvPr id="8" name="TextBox 8"/>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56</a:t>
            </a:r>
          </a:p>
        </p:txBody>
      </p:sp>
      <p:pic>
        <p:nvPicPr>
          <p:cNvPr id="9" name="Picture 9"/>
          <p:cNvPicPr>
            <a:picLocks noChangeAspect="1"/>
          </p:cNvPicPr>
          <p:nvPr/>
        </p:nvPicPr>
        <p:blipFill>
          <a:blip r:embed="rId2"/>
          <a:srcRect/>
          <a:stretch>
            <a:fillRect/>
          </a:stretch>
        </p:blipFill>
        <p:spPr>
          <a:xfrm>
            <a:off x="5647809" y="2569848"/>
            <a:ext cx="6992381" cy="2692067"/>
          </a:xfrm>
          <a:prstGeom prst="rect">
            <a:avLst/>
          </a:prstGeom>
        </p:spPr>
      </p:pic>
      <p:sp>
        <p:nvSpPr>
          <p:cNvPr id="10" name="TextBox 10"/>
          <p:cNvSpPr txBox="1"/>
          <p:nvPr/>
        </p:nvSpPr>
        <p:spPr>
          <a:xfrm>
            <a:off x="4722864" y="5764356"/>
            <a:ext cx="8842272" cy="2234603"/>
          </a:xfrm>
          <a:prstGeom prst="rect">
            <a:avLst/>
          </a:prstGeom>
        </p:spPr>
        <p:txBody>
          <a:bodyPr lIns="0" tIns="0" rIns="0" bIns="0" rtlCol="0" anchor="t">
            <a:spAutoFit/>
          </a:bodyPr>
          <a:lstStyle/>
          <a:p>
            <a:pPr algn="ctr">
              <a:lnSpc>
                <a:spcPts val="3593"/>
              </a:lnSpc>
            </a:pPr>
            <a:r>
              <a:rPr lang="en-US" sz="2969" dirty="0">
                <a:solidFill>
                  <a:srgbClr val="000000"/>
                </a:solidFill>
                <a:latin typeface="Articulat"/>
              </a:rPr>
              <a:t>Off-duty mishaps </a:t>
            </a:r>
          </a:p>
          <a:p>
            <a:pPr algn="ctr">
              <a:lnSpc>
                <a:spcPts val="3593"/>
              </a:lnSpc>
            </a:pPr>
            <a:r>
              <a:rPr lang="en-US" sz="2969" dirty="0">
                <a:solidFill>
                  <a:srgbClr val="000000"/>
                </a:solidFill>
                <a:latin typeface="Articulat"/>
              </a:rPr>
              <a:t>by uniformed service members</a:t>
            </a:r>
          </a:p>
          <a:p>
            <a:pPr algn="ctr">
              <a:lnSpc>
                <a:spcPts val="3593"/>
              </a:lnSpc>
            </a:pPr>
            <a:r>
              <a:rPr lang="en-US" sz="2969" dirty="0">
                <a:solidFill>
                  <a:srgbClr val="000000"/>
                </a:solidFill>
                <a:latin typeface="Articulat"/>
              </a:rPr>
              <a:t>are </a:t>
            </a:r>
            <a:r>
              <a:rPr lang="en-US" sz="2969" dirty="0">
                <a:solidFill>
                  <a:srgbClr val="000000"/>
                </a:solidFill>
                <a:latin typeface="Articulat Bold"/>
              </a:rPr>
              <a:t>required </a:t>
            </a:r>
            <a:r>
              <a:rPr lang="en-US" sz="2969" dirty="0">
                <a:solidFill>
                  <a:srgbClr val="000000"/>
                </a:solidFill>
                <a:latin typeface="Articulat"/>
              </a:rPr>
              <a:t>reports in the </a:t>
            </a:r>
          </a:p>
          <a:p>
            <a:pPr algn="ctr">
              <a:lnSpc>
                <a:spcPts val="3593"/>
              </a:lnSpc>
            </a:pPr>
            <a:r>
              <a:rPr lang="en-US" sz="2969" dirty="0">
                <a:solidFill>
                  <a:srgbClr val="000000"/>
                </a:solidFill>
                <a:latin typeface="Articulat"/>
              </a:rPr>
              <a:t>RMI mishap reporting system: https://afsas.safety.af.mil</a:t>
            </a:r>
          </a:p>
        </p:txBody>
      </p:sp>
      <p:sp>
        <p:nvSpPr>
          <p:cNvPr id="11" name="TextBox 11"/>
          <p:cNvSpPr txBox="1"/>
          <p:nvPr/>
        </p:nvSpPr>
        <p:spPr>
          <a:xfrm>
            <a:off x="4233042" y="8446722"/>
            <a:ext cx="9821916" cy="418181"/>
          </a:xfrm>
          <a:prstGeom prst="rect">
            <a:avLst/>
          </a:prstGeom>
        </p:spPr>
        <p:txBody>
          <a:bodyPr lIns="0" tIns="0" rIns="0" bIns="0" rtlCol="0" anchor="t">
            <a:spAutoFit/>
          </a:bodyPr>
          <a:lstStyle/>
          <a:p>
            <a:pPr algn="ctr">
              <a:lnSpc>
                <a:spcPts val="3476"/>
              </a:lnSpc>
            </a:pPr>
            <a:r>
              <a:rPr lang="en-US" sz="2483" dirty="0">
                <a:solidFill>
                  <a:srgbClr val="000000"/>
                </a:solidFill>
                <a:latin typeface="Roboto"/>
              </a:rPr>
              <a:t>Without accurate data, honest analysis cannot be made.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7000"/>
          </a:blip>
          <a:srcRect/>
          <a:stretch>
            <a:fillRect/>
          </a:stretch>
        </p:blipFill>
        <p:spPr>
          <a:xfrm>
            <a:off x="2289811" y="3315229"/>
            <a:ext cx="13708378" cy="7699539"/>
          </a:xfrm>
          <a:prstGeom prst="rect">
            <a:avLst/>
          </a:prstGeom>
        </p:spPr>
      </p:pic>
      <p:grpSp>
        <p:nvGrpSpPr>
          <p:cNvPr id="3" name="Group 3"/>
          <p:cNvGrpSpPr/>
          <p:nvPr/>
        </p:nvGrpSpPr>
        <p:grpSpPr>
          <a:xfrm>
            <a:off x="0" y="9258300"/>
            <a:ext cx="18288000" cy="1028700"/>
            <a:chOff x="0" y="0"/>
            <a:chExt cx="11189725" cy="629422"/>
          </a:xfrm>
        </p:grpSpPr>
        <p:sp>
          <p:nvSpPr>
            <p:cNvPr id="4" name="Freeform 4"/>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5" name="Group 5"/>
          <p:cNvGrpSpPr/>
          <p:nvPr/>
        </p:nvGrpSpPr>
        <p:grpSpPr>
          <a:xfrm>
            <a:off x="0" y="437190"/>
            <a:ext cx="11082334" cy="1226239"/>
            <a:chOff x="0" y="0"/>
            <a:chExt cx="9330220" cy="1032371"/>
          </a:xfrm>
        </p:grpSpPr>
        <p:sp>
          <p:nvSpPr>
            <p:cNvPr id="6" name="Freeform 6"/>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sp>
        <p:nvSpPr>
          <p:cNvPr id="7" name="TextBox 7"/>
          <p:cNvSpPr txBox="1"/>
          <p:nvPr/>
        </p:nvSpPr>
        <p:spPr>
          <a:xfrm>
            <a:off x="262643" y="5756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 CONCLUSION</a:t>
            </a:r>
          </a:p>
        </p:txBody>
      </p:sp>
      <p:sp>
        <p:nvSpPr>
          <p:cNvPr id="8" name="TextBox 8"/>
          <p:cNvSpPr txBox="1"/>
          <p:nvPr/>
        </p:nvSpPr>
        <p:spPr>
          <a:xfrm>
            <a:off x="495248" y="1739833"/>
            <a:ext cx="10354480"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UNDERSTAND INHERENT ENVIRONMENTAL RISKS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57</a:t>
            </a:r>
          </a:p>
        </p:txBody>
      </p:sp>
      <p:sp>
        <p:nvSpPr>
          <p:cNvPr id="10" name="TextBox 10"/>
          <p:cNvSpPr txBox="1"/>
          <p:nvPr/>
        </p:nvSpPr>
        <p:spPr>
          <a:xfrm>
            <a:off x="2513014" y="2793024"/>
            <a:ext cx="13261971" cy="4039567"/>
          </a:xfrm>
          <a:prstGeom prst="rect">
            <a:avLst/>
          </a:prstGeom>
        </p:spPr>
        <p:txBody>
          <a:bodyPr lIns="0" tIns="0" rIns="0" bIns="0" rtlCol="0" anchor="t">
            <a:spAutoFit/>
          </a:bodyPr>
          <a:lstStyle/>
          <a:p>
            <a:pPr>
              <a:lnSpc>
                <a:spcPts val="3450"/>
              </a:lnSpc>
            </a:pPr>
            <a:r>
              <a:rPr lang="en-US" sz="3000" spc="141" dirty="0">
                <a:solidFill>
                  <a:srgbClr val="000000"/>
                </a:solidFill>
                <a:latin typeface="Articulat" panose="020B0604020202020204" charset="0"/>
              </a:rPr>
              <a:t>No matter where you are or what activity you're engaging in, make sure you know and understand the inherent environmental risks of that region, especially if you're new to or unfamiliar with the region. Threats vary depending on the locale.</a:t>
            </a:r>
          </a:p>
          <a:p>
            <a:pPr>
              <a:lnSpc>
                <a:spcPts val="3450"/>
              </a:lnSpc>
            </a:pPr>
            <a:endParaRPr lang="en-US" sz="3000" spc="141" dirty="0">
              <a:solidFill>
                <a:srgbClr val="000000"/>
              </a:solidFill>
              <a:latin typeface="Articulat" panose="020B0604020202020204" charset="0"/>
            </a:endParaRPr>
          </a:p>
          <a:p>
            <a:pPr>
              <a:lnSpc>
                <a:spcPts val="3450"/>
              </a:lnSpc>
            </a:pPr>
            <a:r>
              <a:rPr lang="en-US" sz="3000" spc="141" dirty="0">
                <a:solidFill>
                  <a:srgbClr val="000000"/>
                </a:solidFill>
                <a:latin typeface="Articulat" panose="020B0604020202020204" charset="0"/>
              </a:rPr>
              <a:t>Familiarize yourself with climate, local wildlife and any potential threats or dangerous situations specific to that activity and location. Make sure you've identified avenues for medical treatment (nearby hospitals) and always prepare for the unexpected</a:t>
            </a:r>
            <a:r>
              <a:rPr lang="en-US" sz="3000" spc="141" dirty="0" smtClean="0">
                <a:solidFill>
                  <a:srgbClr val="000000"/>
                </a:solidFill>
                <a:latin typeface="Articulat" panose="020B0604020202020204" charset="0"/>
              </a:rPr>
              <a:t>.</a:t>
            </a:r>
            <a:endParaRPr lang="en-US" sz="3000" spc="141" dirty="0">
              <a:solidFill>
                <a:srgbClr val="000000"/>
              </a:solidFill>
              <a:latin typeface="Articulat" panose="020B060402020202020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7000"/>
          </a:blip>
          <a:srcRect t="15730"/>
          <a:stretch>
            <a:fillRect/>
          </a:stretch>
        </p:blipFill>
        <p:spPr>
          <a:xfrm>
            <a:off x="0" y="0"/>
            <a:ext cx="18288000" cy="10287000"/>
          </a:xfrm>
          <a:prstGeom prst="rect">
            <a:avLst/>
          </a:prstGeom>
        </p:spPr>
      </p:pic>
      <p:grpSp>
        <p:nvGrpSpPr>
          <p:cNvPr id="3" name="Group 3"/>
          <p:cNvGrpSpPr/>
          <p:nvPr/>
        </p:nvGrpSpPr>
        <p:grpSpPr>
          <a:xfrm>
            <a:off x="-4763" y="3564375"/>
            <a:ext cx="18288000" cy="1438993"/>
            <a:chOff x="0" y="0"/>
            <a:chExt cx="14296975" cy="1124959"/>
          </a:xfrm>
        </p:grpSpPr>
        <p:sp>
          <p:nvSpPr>
            <p:cNvPr id="4" name="Freeform 4"/>
            <p:cNvSpPr/>
            <p:nvPr/>
          </p:nvSpPr>
          <p:spPr>
            <a:xfrm>
              <a:off x="0" y="0"/>
              <a:ext cx="14296974" cy="1124958"/>
            </a:xfrm>
            <a:custGeom>
              <a:avLst/>
              <a:gdLst/>
              <a:ahLst/>
              <a:cxnLst/>
              <a:rect l="l" t="t" r="r" b="b"/>
              <a:pathLst>
                <a:path w="14296974" h="1124958">
                  <a:moveTo>
                    <a:pt x="0" y="0"/>
                  </a:moveTo>
                  <a:lnTo>
                    <a:pt x="14296974" y="0"/>
                  </a:lnTo>
                  <a:lnTo>
                    <a:pt x="14296974" y="1124958"/>
                  </a:lnTo>
                  <a:lnTo>
                    <a:pt x="0" y="1124958"/>
                  </a:lnTo>
                  <a:close/>
                </a:path>
              </a:pathLst>
            </a:custGeom>
            <a:solidFill>
              <a:srgbClr val="FFDE59"/>
            </a:solidFill>
          </p:spPr>
        </p:sp>
      </p:grpSp>
      <p:pic>
        <p:nvPicPr>
          <p:cNvPr id="5" name="Picture 5"/>
          <p:cNvPicPr>
            <a:picLocks noChangeAspect="1"/>
          </p:cNvPicPr>
          <p:nvPr/>
        </p:nvPicPr>
        <p:blipFill>
          <a:blip r:embed="rId3"/>
          <a:srcRect/>
          <a:stretch>
            <a:fillRect/>
          </a:stretch>
        </p:blipFill>
        <p:spPr>
          <a:xfrm>
            <a:off x="1307865" y="2938467"/>
            <a:ext cx="2801711" cy="2690810"/>
          </a:xfrm>
          <a:prstGeom prst="rect">
            <a:avLst/>
          </a:prstGeom>
        </p:spPr>
      </p:pic>
      <p:grpSp>
        <p:nvGrpSpPr>
          <p:cNvPr id="6" name="Group 6"/>
          <p:cNvGrpSpPr/>
          <p:nvPr/>
        </p:nvGrpSpPr>
        <p:grpSpPr>
          <a:xfrm>
            <a:off x="1028700" y="7280590"/>
            <a:ext cx="16200689" cy="1632311"/>
            <a:chOff x="0" y="0"/>
            <a:chExt cx="21600919" cy="2176415"/>
          </a:xfrm>
        </p:grpSpPr>
        <p:pic>
          <p:nvPicPr>
            <p:cNvPr id="7" name="Picture 7"/>
            <p:cNvPicPr>
              <a:picLocks noChangeAspect="1"/>
            </p:cNvPicPr>
            <p:nvPr/>
          </p:nvPicPr>
          <p:blipFill>
            <a:blip r:embed="rId4"/>
            <a:srcRect/>
            <a:stretch>
              <a:fillRect/>
            </a:stretch>
          </p:blipFill>
          <p:spPr>
            <a:xfrm>
              <a:off x="0" y="0"/>
              <a:ext cx="2176415" cy="2176415"/>
            </a:xfrm>
            <a:prstGeom prst="rect">
              <a:avLst/>
            </a:prstGeom>
          </p:spPr>
        </p:pic>
        <p:pic>
          <p:nvPicPr>
            <p:cNvPr id="8" name="Picture 8"/>
            <p:cNvPicPr>
              <a:picLocks noChangeAspect="1"/>
            </p:cNvPicPr>
            <p:nvPr/>
          </p:nvPicPr>
          <p:blipFill>
            <a:blip r:embed="rId5"/>
            <a:srcRect/>
            <a:stretch>
              <a:fillRect/>
            </a:stretch>
          </p:blipFill>
          <p:spPr>
            <a:xfrm>
              <a:off x="4769869" y="0"/>
              <a:ext cx="2176415" cy="2176415"/>
            </a:xfrm>
            <a:prstGeom prst="rect">
              <a:avLst/>
            </a:prstGeom>
          </p:spPr>
        </p:pic>
        <p:pic>
          <p:nvPicPr>
            <p:cNvPr id="9" name="Picture 9"/>
            <p:cNvPicPr>
              <a:picLocks noChangeAspect="1"/>
            </p:cNvPicPr>
            <p:nvPr/>
          </p:nvPicPr>
          <p:blipFill>
            <a:blip r:embed="rId6"/>
            <a:srcRect/>
            <a:stretch>
              <a:fillRect/>
            </a:stretch>
          </p:blipFill>
          <p:spPr>
            <a:xfrm>
              <a:off x="9685961" y="0"/>
              <a:ext cx="2176415" cy="2176415"/>
            </a:xfrm>
            <a:prstGeom prst="rect">
              <a:avLst/>
            </a:prstGeom>
          </p:spPr>
        </p:pic>
        <p:pic>
          <p:nvPicPr>
            <p:cNvPr id="10" name="Picture 10"/>
            <p:cNvPicPr>
              <a:picLocks noChangeAspect="1"/>
            </p:cNvPicPr>
            <p:nvPr/>
          </p:nvPicPr>
          <p:blipFill>
            <a:blip r:embed="rId7"/>
            <a:srcRect/>
            <a:stretch>
              <a:fillRect/>
            </a:stretch>
          </p:blipFill>
          <p:spPr>
            <a:xfrm>
              <a:off x="14602054" y="0"/>
              <a:ext cx="2176415" cy="2176415"/>
            </a:xfrm>
            <a:prstGeom prst="rect">
              <a:avLst/>
            </a:prstGeom>
          </p:spPr>
        </p:pic>
        <p:pic>
          <p:nvPicPr>
            <p:cNvPr id="11" name="Picture 11"/>
            <p:cNvPicPr>
              <a:picLocks noChangeAspect="1"/>
            </p:cNvPicPr>
            <p:nvPr/>
          </p:nvPicPr>
          <p:blipFill>
            <a:blip r:embed="rId8"/>
            <a:srcRect/>
            <a:stretch>
              <a:fillRect/>
            </a:stretch>
          </p:blipFill>
          <p:spPr>
            <a:xfrm>
              <a:off x="19424504" y="0"/>
              <a:ext cx="2176415" cy="2176415"/>
            </a:xfrm>
            <a:prstGeom prst="rect">
              <a:avLst/>
            </a:prstGeom>
          </p:spPr>
        </p:pic>
      </p:grpSp>
      <p:sp>
        <p:nvSpPr>
          <p:cNvPr id="12" name="TextBox 12"/>
          <p:cNvSpPr txBox="1"/>
          <p:nvPr/>
        </p:nvSpPr>
        <p:spPr>
          <a:xfrm>
            <a:off x="5156276" y="3829857"/>
            <a:ext cx="11793949" cy="812779"/>
          </a:xfrm>
          <a:prstGeom prst="rect">
            <a:avLst/>
          </a:prstGeom>
        </p:spPr>
        <p:txBody>
          <a:bodyPr lIns="0" tIns="0" rIns="0" bIns="0" rtlCol="0" anchor="t">
            <a:spAutoFit/>
          </a:bodyPr>
          <a:lstStyle/>
          <a:p>
            <a:pPr algn="r">
              <a:lnSpc>
                <a:spcPts val="6651"/>
              </a:lnSpc>
            </a:pPr>
            <a:r>
              <a:rPr lang="en-US" sz="4750" spc="4">
                <a:solidFill>
                  <a:srgbClr val="03989E"/>
                </a:solidFill>
                <a:latin typeface="Roboto"/>
              </a:rPr>
              <a:t>navalsafetycommand.navy.mil</a:t>
            </a:r>
          </a:p>
        </p:txBody>
      </p:sp>
      <p:sp>
        <p:nvSpPr>
          <p:cNvPr id="13" name="TextBox 13"/>
          <p:cNvSpPr txBox="1"/>
          <p:nvPr/>
        </p:nvSpPr>
        <p:spPr>
          <a:xfrm>
            <a:off x="9139238" y="4956574"/>
            <a:ext cx="9525" cy="347683"/>
          </a:xfrm>
          <a:prstGeom prst="rect">
            <a:avLst/>
          </a:prstGeom>
        </p:spPr>
        <p:txBody>
          <a:bodyPr lIns="0" tIns="0" rIns="0" bIns="0" rtlCol="0" anchor="t">
            <a:spAutoFit/>
          </a:bodyPr>
          <a:lstStyle/>
          <a:p>
            <a:pPr algn="ctr">
              <a:lnSpc>
                <a:spcPts val="2886"/>
              </a:lnSpc>
              <a:spcBef>
                <a:spcPct val="0"/>
              </a:spcBef>
            </a:pPr>
            <a:endParaRPr/>
          </a:p>
        </p:txBody>
      </p:sp>
      <p:sp>
        <p:nvSpPr>
          <p:cNvPr id="14" name="TextBox 14"/>
          <p:cNvSpPr txBox="1"/>
          <p:nvPr/>
        </p:nvSpPr>
        <p:spPr>
          <a:xfrm>
            <a:off x="4767172" y="6515101"/>
            <a:ext cx="12424117" cy="464059"/>
          </a:xfrm>
          <a:prstGeom prst="rect">
            <a:avLst/>
          </a:prstGeom>
        </p:spPr>
        <p:txBody>
          <a:bodyPr lIns="0" tIns="0" rIns="0" bIns="0" rtlCol="0" anchor="t">
            <a:spAutoFit/>
          </a:bodyPr>
          <a:lstStyle/>
          <a:p>
            <a:pPr algn="r">
              <a:lnSpc>
                <a:spcPts val="3821"/>
              </a:lnSpc>
            </a:pPr>
            <a:r>
              <a:rPr lang="en-US" sz="2729" dirty="0">
                <a:solidFill>
                  <a:srgbClr val="000000"/>
                </a:solidFill>
                <a:latin typeface="Articulat"/>
              </a:rPr>
              <a:t>Scan codes to follow us on social.</a:t>
            </a:r>
          </a:p>
        </p:txBody>
      </p:sp>
      <p:sp>
        <p:nvSpPr>
          <p:cNvPr id="15" name="TextBox 15"/>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58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11329" r="38658"/>
          <a:stretch>
            <a:fillRect/>
          </a:stretch>
        </p:blipFill>
        <p:spPr>
          <a:xfrm>
            <a:off x="0" y="0"/>
            <a:ext cx="694201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ADULT SWIMMING SAFETY</a:t>
            </a:r>
          </a:p>
        </p:txBody>
      </p:sp>
      <p:sp>
        <p:nvSpPr>
          <p:cNvPr id="8" name="TextBox 8"/>
          <p:cNvSpPr txBox="1"/>
          <p:nvPr/>
        </p:nvSpPr>
        <p:spPr>
          <a:xfrm>
            <a:off x="7468309" y="2215146"/>
            <a:ext cx="8571791" cy="500137"/>
          </a:xfrm>
          <a:prstGeom prst="rect">
            <a:avLst/>
          </a:prstGeom>
        </p:spPr>
        <p:txBody>
          <a:bodyPr wrap="square" lIns="0" tIns="0" rIns="0" bIns="0" rtlCol="0" anchor="t">
            <a:spAutoFit/>
          </a:bodyPr>
          <a:lstStyle/>
          <a:p>
            <a:pPr algn="ctr">
              <a:lnSpc>
                <a:spcPts val="3873"/>
              </a:lnSpc>
            </a:pPr>
            <a:r>
              <a:rPr lang="en-US" sz="2766" dirty="0">
                <a:solidFill>
                  <a:srgbClr val="000000"/>
                </a:solidFill>
                <a:latin typeface="Roboto Bold"/>
              </a:rPr>
              <a:t>MAINTAIN SELF-AWARENESS OF SWIMMING SKILLS</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06</a:t>
            </a:r>
          </a:p>
        </p:txBody>
      </p:sp>
      <p:sp>
        <p:nvSpPr>
          <p:cNvPr id="10" name="TextBox 10"/>
          <p:cNvSpPr txBox="1"/>
          <p:nvPr/>
        </p:nvSpPr>
        <p:spPr>
          <a:xfrm>
            <a:off x="7312798" y="3287870"/>
            <a:ext cx="10236536" cy="4728845"/>
          </a:xfrm>
          <a:prstGeom prst="rect">
            <a:avLst/>
          </a:prstGeom>
        </p:spPr>
        <p:txBody>
          <a:bodyPr lIns="0" tIns="0" rIns="0" bIns="0" rtlCol="0" anchor="t">
            <a:spAutoFit/>
          </a:bodyPr>
          <a:lstStyle/>
          <a:p>
            <a:pPr marL="474981" lvl="1" indent="-237491">
              <a:lnSpc>
                <a:spcPts val="2530"/>
              </a:lnSpc>
              <a:buFont typeface="Arial"/>
              <a:buChar char="•"/>
            </a:pPr>
            <a:r>
              <a:rPr lang="en-US" sz="2200" spc="103" dirty="0">
                <a:solidFill>
                  <a:srgbClr val="000000"/>
                </a:solidFill>
                <a:latin typeface="Articulat"/>
              </a:rPr>
              <a:t>Don't swim alone. Always swim with a partner. </a:t>
            </a:r>
          </a:p>
          <a:p>
            <a:pPr>
              <a:lnSpc>
                <a:spcPts val="2530"/>
              </a:lnSpc>
            </a:pPr>
            <a:endParaRPr lang="en-US" sz="2200" spc="103" dirty="0">
              <a:solidFill>
                <a:srgbClr val="000000"/>
              </a:solidFill>
              <a:latin typeface="Articulat"/>
            </a:endParaRPr>
          </a:p>
          <a:p>
            <a:pPr marL="474981" lvl="1" indent="-237491">
              <a:lnSpc>
                <a:spcPts val="2530"/>
              </a:lnSpc>
              <a:buFont typeface="Arial"/>
              <a:buChar char="•"/>
            </a:pPr>
            <a:r>
              <a:rPr lang="en-US" sz="2200" spc="103" dirty="0">
                <a:solidFill>
                  <a:srgbClr val="000000"/>
                </a:solidFill>
                <a:latin typeface="Articulat"/>
              </a:rPr>
              <a:t>Never swim under the influence of alcohol, drugs or medication. </a:t>
            </a:r>
          </a:p>
          <a:p>
            <a:pPr>
              <a:lnSpc>
                <a:spcPts val="2530"/>
              </a:lnSpc>
            </a:pPr>
            <a:endParaRPr lang="en-US" sz="2200" spc="103" dirty="0">
              <a:solidFill>
                <a:srgbClr val="000000"/>
              </a:solidFill>
              <a:latin typeface="Articulat"/>
            </a:endParaRPr>
          </a:p>
          <a:p>
            <a:pPr marL="474981" lvl="1" indent="-237491">
              <a:lnSpc>
                <a:spcPts val="2530"/>
              </a:lnSpc>
              <a:buFont typeface="Arial"/>
              <a:buChar char="•"/>
            </a:pPr>
            <a:r>
              <a:rPr lang="en-US" sz="2200" spc="103" dirty="0">
                <a:solidFill>
                  <a:srgbClr val="000000"/>
                </a:solidFill>
                <a:latin typeface="Articulat"/>
              </a:rPr>
              <a:t>Know and observe your swimming limitations and capabilities. </a:t>
            </a:r>
          </a:p>
          <a:p>
            <a:pPr>
              <a:lnSpc>
                <a:spcPts val="2530"/>
              </a:lnSpc>
            </a:pPr>
            <a:endParaRPr lang="en-US" sz="2200" spc="103" dirty="0">
              <a:solidFill>
                <a:srgbClr val="000000"/>
              </a:solidFill>
              <a:latin typeface="Articulat"/>
            </a:endParaRPr>
          </a:p>
          <a:p>
            <a:pPr marL="474981" lvl="1" indent="-237491">
              <a:lnSpc>
                <a:spcPts val="2530"/>
              </a:lnSpc>
              <a:buFont typeface="Arial"/>
              <a:buChar char="•"/>
            </a:pPr>
            <a:r>
              <a:rPr lang="en-US" sz="2200" spc="103" dirty="0">
                <a:solidFill>
                  <a:srgbClr val="000000"/>
                </a:solidFill>
                <a:latin typeface="Articulat"/>
              </a:rPr>
              <a:t>Avoid swift-moving water. If caught in a current, swim with it and angle toward shore or the edge of the current. </a:t>
            </a:r>
            <a:r>
              <a:rPr lang="en-US" sz="2200" spc="103" dirty="0">
                <a:solidFill>
                  <a:srgbClr val="000000"/>
                </a:solidFill>
                <a:latin typeface="Articulat Italics"/>
              </a:rPr>
              <a:t>(Rip currents are powerful currents of water moving away from shore that can sweep even the strongest swimmer out to sea.)</a:t>
            </a:r>
          </a:p>
          <a:p>
            <a:pPr>
              <a:lnSpc>
                <a:spcPts val="2530"/>
              </a:lnSpc>
            </a:pPr>
            <a:endParaRPr lang="en-US" sz="2200" spc="103" dirty="0">
              <a:solidFill>
                <a:srgbClr val="000000"/>
              </a:solidFill>
              <a:latin typeface="Articulat Italics"/>
            </a:endParaRPr>
          </a:p>
          <a:p>
            <a:pPr marL="474981" lvl="1" indent="-237491">
              <a:lnSpc>
                <a:spcPts val="2530"/>
              </a:lnSpc>
              <a:buFont typeface="Arial"/>
              <a:buChar char="•"/>
            </a:pPr>
            <a:r>
              <a:rPr lang="en-US" sz="2200" spc="103" dirty="0">
                <a:solidFill>
                  <a:srgbClr val="000000"/>
                </a:solidFill>
                <a:latin typeface="Articulat"/>
              </a:rPr>
              <a:t>Stay out of the water during thunderstorms and severe weather. </a:t>
            </a:r>
          </a:p>
          <a:p>
            <a:pPr>
              <a:lnSpc>
                <a:spcPts val="2530"/>
              </a:lnSpc>
            </a:pPr>
            <a:endParaRPr lang="en-US" sz="2200" spc="103" dirty="0">
              <a:solidFill>
                <a:srgbClr val="000000"/>
              </a:solidFill>
              <a:latin typeface="Articulat"/>
            </a:endParaRPr>
          </a:p>
          <a:p>
            <a:pPr marL="474981" lvl="1" indent="-237491" algn="l">
              <a:lnSpc>
                <a:spcPts val="2530"/>
              </a:lnSpc>
              <a:buFont typeface="Arial"/>
              <a:buChar char="•"/>
            </a:pPr>
            <a:r>
              <a:rPr lang="en-US" sz="2200" spc="103" dirty="0">
                <a:solidFill>
                  <a:srgbClr val="000000"/>
                </a:solidFill>
                <a:latin typeface="Articulat"/>
              </a:rPr>
              <a:t>Don't get too tired, too cold, too far from safety, exposed to too much sun or experience too much strenuous activity.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9525"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rotWithShape="1">
          <a:blip r:embed="rId2"/>
          <a:srcRect l="12828" r="37995"/>
          <a:stretch/>
        </p:blipFill>
        <p:spPr>
          <a:xfrm>
            <a:off x="11462058" y="0"/>
            <a:ext cx="6825942" cy="9258300"/>
          </a:xfrm>
          <a:prstGeom prst="rect">
            <a:avLst/>
          </a:prstGeom>
        </p:spPr>
      </p:pic>
      <p:sp>
        <p:nvSpPr>
          <p:cNvPr id="7" name="TextBox 7"/>
          <p:cNvSpPr txBox="1"/>
          <p:nvPr/>
        </p:nvSpPr>
        <p:spPr>
          <a:xfrm>
            <a:off x="272168"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ADULT SWIMMING SAFETY</a:t>
            </a:r>
          </a:p>
        </p:txBody>
      </p:sp>
      <p:sp>
        <p:nvSpPr>
          <p:cNvPr id="8" name="TextBox 8"/>
          <p:cNvSpPr txBox="1"/>
          <p:nvPr/>
        </p:nvSpPr>
        <p:spPr>
          <a:xfrm>
            <a:off x="268855" y="2216587"/>
            <a:ext cx="2013832" cy="500137"/>
          </a:xfrm>
          <a:prstGeom prst="rect">
            <a:avLst/>
          </a:prstGeom>
        </p:spPr>
        <p:txBody>
          <a:bodyPr wrap="square" lIns="0" tIns="0" rIns="0" bIns="0" rtlCol="0" anchor="t">
            <a:spAutoFit/>
          </a:bodyPr>
          <a:lstStyle/>
          <a:p>
            <a:pPr algn="ctr">
              <a:lnSpc>
                <a:spcPts val="3873"/>
              </a:lnSpc>
            </a:pPr>
            <a:r>
              <a:rPr lang="en-US" sz="2766" dirty="0">
                <a:solidFill>
                  <a:srgbClr val="000000"/>
                </a:solidFill>
                <a:latin typeface="Roboto Bold"/>
              </a:rPr>
              <a:t>CONTINUED</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07</a:t>
            </a:r>
          </a:p>
        </p:txBody>
      </p:sp>
      <p:sp>
        <p:nvSpPr>
          <p:cNvPr id="10" name="TextBox 10"/>
          <p:cNvSpPr txBox="1"/>
          <p:nvPr/>
        </p:nvSpPr>
        <p:spPr>
          <a:xfrm>
            <a:off x="628443" y="2906003"/>
            <a:ext cx="10107141" cy="5671820"/>
          </a:xfrm>
          <a:prstGeom prst="rect">
            <a:avLst/>
          </a:prstGeom>
        </p:spPr>
        <p:txBody>
          <a:bodyPr lIns="0" tIns="0" rIns="0" bIns="0" rtlCol="0" anchor="t">
            <a:spAutoFit/>
          </a:bodyPr>
          <a:lstStyle/>
          <a:p>
            <a:pPr marL="474981" lvl="1" indent="-237491">
              <a:lnSpc>
                <a:spcPts val="2530"/>
              </a:lnSpc>
              <a:buFont typeface="Arial"/>
              <a:buChar char="•"/>
            </a:pPr>
            <a:r>
              <a:rPr lang="en-US" sz="2200" spc="103" dirty="0">
                <a:solidFill>
                  <a:srgbClr val="000000"/>
                </a:solidFill>
                <a:latin typeface="Articulat"/>
              </a:rPr>
              <a:t>Even if you’re a good swimmer, wear a life jacket. The American Canoe Association estimates that almost 70% of drownings that involve canoes, kayaks and rafts could have been avoided if a personal flotation device (PFD) was worn.  </a:t>
            </a:r>
          </a:p>
          <a:p>
            <a:pPr>
              <a:lnSpc>
                <a:spcPts val="2530"/>
              </a:lnSpc>
            </a:pPr>
            <a:endParaRPr lang="en-US" sz="2200" spc="103" dirty="0">
              <a:solidFill>
                <a:srgbClr val="000000"/>
              </a:solidFill>
              <a:latin typeface="Articulat"/>
            </a:endParaRPr>
          </a:p>
          <a:p>
            <a:pPr marL="474981" lvl="1" indent="-237491">
              <a:lnSpc>
                <a:spcPts val="2530"/>
              </a:lnSpc>
              <a:buFont typeface="Arial"/>
              <a:buChar char="•"/>
            </a:pPr>
            <a:r>
              <a:rPr lang="en-US" sz="2200" spc="103" dirty="0">
                <a:solidFill>
                  <a:srgbClr val="000000"/>
                </a:solidFill>
                <a:latin typeface="Articulat"/>
              </a:rPr>
              <a:t>Label gear with contact info. Labeling gear with your name and two contact numbers could help the U.S. Coast Guard identify your equipment in the case of an emergency. </a:t>
            </a:r>
          </a:p>
          <a:p>
            <a:pPr>
              <a:lnSpc>
                <a:spcPts val="2530"/>
              </a:lnSpc>
            </a:pPr>
            <a:endParaRPr lang="en-US" sz="2200" spc="103" dirty="0">
              <a:solidFill>
                <a:srgbClr val="000000"/>
              </a:solidFill>
              <a:latin typeface="Articulat"/>
            </a:endParaRPr>
          </a:p>
          <a:p>
            <a:pPr marL="474981" lvl="1" indent="-237491">
              <a:lnSpc>
                <a:spcPts val="2530"/>
              </a:lnSpc>
              <a:buFont typeface="Arial"/>
              <a:buChar char="•"/>
            </a:pPr>
            <a:r>
              <a:rPr lang="en-US" sz="2200" spc="103" dirty="0">
                <a:solidFill>
                  <a:srgbClr val="000000"/>
                </a:solidFill>
                <a:latin typeface="Articulat"/>
              </a:rPr>
              <a:t>The U.S. Coast Guard offers a nation-wide program called Paddle Smart to encourage people to label their equipment. You can get a free, reflective waterproof sticker for your gear at local boating supply stores, canoe clubs and harbor masters. </a:t>
            </a:r>
          </a:p>
          <a:p>
            <a:pPr>
              <a:lnSpc>
                <a:spcPts val="2530"/>
              </a:lnSpc>
            </a:pPr>
            <a:endParaRPr lang="en-US" sz="2200" spc="103" dirty="0">
              <a:solidFill>
                <a:srgbClr val="000000"/>
              </a:solidFill>
              <a:latin typeface="Articulat"/>
            </a:endParaRPr>
          </a:p>
          <a:p>
            <a:pPr marL="474981" lvl="1" indent="-237491" algn="l">
              <a:lnSpc>
                <a:spcPts val="2530"/>
              </a:lnSpc>
              <a:buFont typeface="Arial"/>
              <a:buChar char="•"/>
            </a:pPr>
            <a:r>
              <a:rPr lang="en-US" sz="2200" spc="103" dirty="0">
                <a:solidFill>
                  <a:srgbClr val="000000"/>
                </a:solidFill>
                <a:latin typeface="Articulat"/>
              </a:rPr>
              <a:t>Have a way to call for help. Ensure cell phone is charged and in a waterproof case or take a two-way radio with you. For serious adventurers, consider purchasing a personal location beacon, outfitted with a flotation sleeve.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10298" r="43588"/>
          <a:stretch>
            <a:fillRect/>
          </a:stretch>
        </p:blipFill>
        <p:spPr>
          <a:xfrm>
            <a:off x="0" y="0"/>
            <a:ext cx="694201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POOL CHEMICAL SAFETY</a:t>
            </a:r>
          </a:p>
        </p:txBody>
      </p:sp>
      <p:sp>
        <p:nvSpPr>
          <p:cNvPr id="8" name="TextBox 8"/>
          <p:cNvSpPr txBox="1"/>
          <p:nvPr/>
        </p:nvSpPr>
        <p:spPr>
          <a:xfrm>
            <a:off x="7515934" y="2190058"/>
            <a:ext cx="5803904"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SAFE USE</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08</a:t>
            </a:r>
          </a:p>
        </p:txBody>
      </p:sp>
      <p:sp>
        <p:nvSpPr>
          <p:cNvPr id="10" name="TextBox 10"/>
          <p:cNvSpPr txBox="1"/>
          <p:nvPr/>
        </p:nvSpPr>
        <p:spPr>
          <a:xfrm>
            <a:off x="7342715" y="2705100"/>
            <a:ext cx="10386749" cy="6461760"/>
          </a:xfrm>
          <a:prstGeom prst="rect">
            <a:avLst/>
          </a:prstGeom>
        </p:spPr>
        <p:txBody>
          <a:bodyPr lIns="0" tIns="0" rIns="0" bIns="0" rtlCol="0" anchor="t">
            <a:spAutoFit/>
          </a:bodyPr>
          <a:lstStyle/>
          <a:p>
            <a:pPr marL="388623" lvl="1" indent="-194312">
              <a:lnSpc>
                <a:spcPts val="2070"/>
              </a:lnSpc>
              <a:buFont typeface="Arial"/>
              <a:buChar char="•"/>
            </a:pPr>
            <a:r>
              <a:rPr lang="en-US" sz="1800" spc="84" dirty="0">
                <a:solidFill>
                  <a:srgbClr val="000000"/>
                </a:solidFill>
                <a:latin typeface="Articulat"/>
              </a:rPr>
              <a:t>Ask for help if you are not trained for specific tasks.</a:t>
            </a:r>
          </a:p>
          <a:p>
            <a:pPr>
              <a:lnSpc>
                <a:spcPts val="2070"/>
              </a:lnSpc>
            </a:pPr>
            <a:r>
              <a:rPr lang="en-US" sz="1800" spc="84" dirty="0">
                <a:solidFill>
                  <a:srgbClr val="000000"/>
                </a:solidFill>
                <a:latin typeface="Articulat"/>
              </a:rPr>
              <a:t> </a:t>
            </a:r>
          </a:p>
          <a:p>
            <a:pPr marL="388623" lvl="1" indent="-194312">
              <a:lnSpc>
                <a:spcPts val="2070"/>
              </a:lnSpc>
              <a:buFont typeface="Arial"/>
              <a:buChar char="•"/>
            </a:pPr>
            <a:r>
              <a:rPr lang="en-US" sz="1800" spc="84" dirty="0">
                <a:solidFill>
                  <a:srgbClr val="000000"/>
                </a:solidFill>
                <a:latin typeface="Articulat"/>
              </a:rPr>
              <a:t>Read chemical and entire product labels or Material Safety Data Sheets before each use.</a:t>
            </a:r>
          </a:p>
          <a:p>
            <a:pPr>
              <a:lnSpc>
                <a:spcPts val="2070"/>
              </a:lnSpc>
            </a:pPr>
            <a:endParaRPr lang="en-US" sz="1800" spc="84" dirty="0">
              <a:solidFill>
                <a:srgbClr val="000000"/>
              </a:solidFill>
              <a:latin typeface="Articulat"/>
            </a:endParaRPr>
          </a:p>
          <a:p>
            <a:pPr marL="388623" lvl="1" indent="-194312">
              <a:lnSpc>
                <a:spcPts val="2070"/>
              </a:lnSpc>
              <a:buFont typeface="Arial"/>
              <a:buChar char="•"/>
            </a:pPr>
            <a:r>
              <a:rPr lang="en-US" sz="1800" spc="84" dirty="0">
                <a:solidFill>
                  <a:srgbClr val="000000"/>
                </a:solidFill>
                <a:latin typeface="Articulat"/>
              </a:rPr>
              <a:t>Dress for safety by wearing appropriate safety equipment (i.e., safety goggles, gloves and mask). </a:t>
            </a:r>
          </a:p>
          <a:p>
            <a:pPr>
              <a:lnSpc>
                <a:spcPts val="2070"/>
              </a:lnSpc>
            </a:pPr>
            <a:endParaRPr lang="en-US" sz="1800" spc="84" dirty="0">
              <a:solidFill>
                <a:srgbClr val="000000"/>
              </a:solidFill>
              <a:latin typeface="Articulat"/>
            </a:endParaRPr>
          </a:p>
          <a:p>
            <a:pPr marL="388623" lvl="1" indent="-194312">
              <a:lnSpc>
                <a:spcPts val="2070"/>
              </a:lnSpc>
              <a:buFont typeface="Arial"/>
              <a:buChar char="•"/>
            </a:pPr>
            <a:r>
              <a:rPr lang="en-US" sz="1800" spc="84" dirty="0">
                <a:solidFill>
                  <a:srgbClr val="000000"/>
                </a:solidFill>
                <a:latin typeface="Articulat"/>
              </a:rPr>
              <a:t>Handle in a well-ventilated area. </a:t>
            </a:r>
          </a:p>
          <a:p>
            <a:pPr>
              <a:lnSpc>
                <a:spcPts val="2070"/>
              </a:lnSpc>
            </a:pPr>
            <a:endParaRPr lang="en-US" sz="1800" spc="84" dirty="0">
              <a:solidFill>
                <a:srgbClr val="000000"/>
              </a:solidFill>
              <a:latin typeface="Articulat"/>
            </a:endParaRPr>
          </a:p>
          <a:p>
            <a:pPr marL="388623" lvl="1" indent="-194312">
              <a:lnSpc>
                <a:spcPts val="2070"/>
              </a:lnSpc>
              <a:buFont typeface="Arial"/>
              <a:buChar char="•"/>
            </a:pPr>
            <a:r>
              <a:rPr lang="en-US" sz="1800" spc="84" dirty="0">
                <a:solidFill>
                  <a:srgbClr val="000000"/>
                </a:solidFill>
                <a:latin typeface="Articulat"/>
              </a:rPr>
              <a:t>Open one product container at a time and close it before opening another. </a:t>
            </a:r>
          </a:p>
          <a:p>
            <a:pPr>
              <a:lnSpc>
                <a:spcPts val="2070"/>
              </a:lnSpc>
            </a:pPr>
            <a:endParaRPr lang="en-US" sz="1800" spc="84" dirty="0">
              <a:solidFill>
                <a:srgbClr val="000000"/>
              </a:solidFill>
              <a:latin typeface="Articulat"/>
            </a:endParaRPr>
          </a:p>
          <a:p>
            <a:pPr marL="388623" lvl="1" indent="-194312">
              <a:lnSpc>
                <a:spcPts val="2070"/>
              </a:lnSpc>
              <a:buFont typeface="Arial"/>
              <a:buChar char="•"/>
            </a:pPr>
            <a:r>
              <a:rPr lang="en-US" sz="1800" spc="84" dirty="0">
                <a:solidFill>
                  <a:srgbClr val="000000"/>
                </a:solidFill>
                <a:latin typeface="Articulat"/>
              </a:rPr>
              <a:t>Minimize dust, fumes and splashes. </a:t>
            </a:r>
          </a:p>
          <a:p>
            <a:pPr>
              <a:lnSpc>
                <a:spcPts val="2070"/>
              </a:lnSpc>
            </a:pPr>
            <a:endParaRPr lang="en-US" sz="1800" spc="84" dirty="0">
              <a:solidFill>
                <a:srgbClr val="000000"/>
              </a:solidFill>
              <a:latin typeface="Articulat"/>
            </a:endParaRPr>
          </a:p>
          <a:p>
            <a:pPr marL="388623" lvl="1" indent="-194312">
              <a:lnSpc>
                <a:spcPts val="2070"/>
              </a:lnSpc>
              <a:buFont typeface="Arial"/>
              <a:buChar char="•"/>
            </a:pPr>
            <a:r>
              <a:rPr lang="en-US" sz="1800" spc="84" dirty="0">
                <a:solidFill>
                  <a:srgbClr val="000000"/>
                </a:solidFill>
                <a:latin typeface="Articulat"/>
              </a:rPr>
              <a:t>Measure carefully. </a:t>
            </a:r>
          </a:p>
          <a:p>
            <a:pPr>
              <a:lnSpc>
                <a:spcPts val="2070"/>
              </a:lnSpc>
            </a:pPr>
            <a:endParaRPr lang="en-US" sz="1800" spc="84" dirty="0">
              <a:solidFill>
                <a:srgbClr val="000000"/>
              </a:solidFill>
              <a:latin typeface="Articulat"/>
            </a:endParaRPr>
          </a:p>
          <a:p>
            <a:pPr marL="388623" lvl="1" indent="-194312">
              <a:lnSpc>
                <a:spcPts val="2070"/>
              </a:lnSpc>
              <a:buFont typeface="Arial"/>
              <a:buChar char="•"/>
            </a:pPr>
            <a:r>
              <a:rPr lang="en-US" sz="1800" spc="84" dirty="0">
                <a:solidFill>
                  <a:srgbClr val="000000"/>
                </a:solidFill>
                <a:latin typeface="Articulat"/>
              </a:rPr>
              <a:t>Never mix chlorine products with acid; this could create toxic gases.</a:t>
            </a:r>
          </a:p>
          <a:p>
            <a:pPr>
              <a:lnSpc>
                <a:spcPts val="2070"/>
              </a:lnSpc>
            </a:pPr>
            <a:r>
              <a:rPr lang="en-US" sz="1800" spc="84" dirty="0">
                <a:solidFill>
                  <a:srgbClr val="000000"/>
                </a:solidFill>
                <a:latin typeface="Articulat"/>
              </a:rPr>
              <a:t> </a:t>
            </a:r>
          </a:p>
          <a:p>
            <a:pPr marL="388623" lvl="1" indent="-194312">
              <a:lnSpc>
                <a:spcPts val="2070"/>
              </a:lnSpc>
              <a:buFont typeface="Arial"/>
              <a:buChar char="•"/>
            </a:pPr>
            <a:r>
              <a:rPr lang="en-US" sz="1800" spc="84" dirty="0">
                <a:solidFill>
                  <a:srgbClr val="000000"/>
                </a:solidFill>
                <a:latin typeface="Articulat"/>
              </a:rPr>
              <a:t>Never mix different pool chemicals (i.e., different types of chlorine products) with each other or with any other substance. </a:t>
            </a:r>
          </a:p>
          <a:p>
            <a:pPr>
              <a:lnSpc>
                <a:spcPts val="2070"/>
              </a:lnSpc>
            </a:pPr>
            <a:endParaRPr lang="en-US" sz="1800" spc="84" dirty="0">
              <a:solidFill>
                <a:srgbClr val="000000"/>
              </a:solidFill>
              <a:latin typeface="Articulat"/>
            </a:endParaRPr>
          </a:p>
          <a:p>
            <a:pPr marL="388623" lvl="1" indent="-194312">
              <a:lnSpc>
                <a:spcPts val="2070"/>
              </a:lnSpc>
              <a:buFont typeface="Arial"/>
              <a:buChar char="•"/>
            </a:pPr>
            <a:r>
              <a:rPr lang="en-US" sz="1800" spc="84" dirty="0">
                <a:solidFill>
                  <a:srgbClr val="000000"/>
                </a:solidFill>
                <a:latin typeface="Articulat"/>
              </a:rPr>
              <a:t>Only pre-dissolve pool chemicals when directed by product label. </a:t>
            </a:r>
          </a:p>
          <a:p>
            <a:pPr>
              <a:lnSpc>
                <a:spcPts val="2070"/>
              </a:lnSpc>
            </a:pPr>
            <a:endParaRPr lang="en-US" sz="1800" spc="84" dirty="0">
              <a:solidFill>
                <a:srgbClr val="000000"/>
              </a:solidFill>
              <a:latin typeface="Articulat"/>
            </a:endParaRPr>
          </a:p>
          <a:p>
            <a:pPr marL="388623" lvl="1" indent="-194312">
              <a:lnSpc>
                <a:spcPts val="2070"/>
              </a:lnSpc>
              <a:buFont typeface="Arial"/>
              <a:buChar char="•"/>
            </a:pPr>
            <a:r>
              <a:rPr lang="en-US" sz="1800" spc="84" dirty="0">
                <a:solidFill>
                  <a:srgbClr val="000000"/>
                </a:solidFill>
                <a:latin typeface="Articulat"/>
              </a:rPr>
              <a:t>If product label directs pre-dissolving, add pool chemical to water; never add water to pool chemical because a violent, potentially explosive reaction can occur. </a:t>
            </a:r>
          </a:p>
          <a:p>
            <a:pPr algn="l">
              <a:lnSpc>
                <a:spcPts val="2340"/>
              </a:lnSpc>
            </a:pPr>
            <a:endParaRPr lang="en-US" sz="1800" spc="84" dirty="0">
              <a:solidFill>
                <a:srgbClr val="000000"/>
              </a:solidFill>
              <a:latin typeface="Articula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11189725" cy="629422"/>
          </a:xfrm>
        </p:grpSpPr>
        <p:sp>
          <p:nvSpPr>
            <p:cNvPr id="3" name="Freeform 3"/>
            <p:cNvSpPr/>
            <p:nvPr/>
          </p:nvSpPr>
          <p:spPr>
            <a:xfrm>
              <a:off x="0" y="0"/>
              <a:ext cx="11189726" cy="629422"/>
            </a:xfrm>
            <a:custGeom>
              <a:avLst/>
              <a:gdLst/>
              <a:ahLst/>
              <a:cxnLst/>
              <a:rect l="l" t="t" r="r" b="b"/>
              <a:pathLst>
                <a:path w="11189726" h="629422">
                  <a:moveTo>
                    <a:pt x="0" y="0"/>
                  </a:moveTo>
                  <a:lnTo>
                    <a:pt x="11189726" y="0"/>
                  </a:lnTo>
                  <a:lnTo>
                    <a:pt x="11189726" y="629422"/>
                  </a:lnTo>
                  <a:lnTo>
                    <a:pt x="0" y="629422"/>
                  </a:lnTo>
                  <a:close/>
                </a:path>
              </a:pathLst>
            </a:custGeom>
            <a:solidFill>
              <a:srgbClr val="FFDE59">
                <a:alpha val="61961"/>
              </a:srgbClr>
            </a:solidFill>
          </p:spPr>
        </p:sp>
      </p:grpSp>
      <p:grpSp>
        <p:nvGrpSpPr>
          <p:cNvPr id="4" name="Group 4"/>
          <p:cNvGrpSpPr/>
          <p:nvPr/>
        </p:nvGrpSpPr>
        <p:grpSpPr>
          <a:xfrm>
            <a:off x="7205666" y="851890"/>
            <a:ext cx="11082334" cy="1226239"/>
            <a:chOff x="0" y="0"/>
            <a:chExt cx="9330220" cy="1032371"/>
          </a:xfrm>
        </p:grpSpPr>
        <p:sp>
          <p:nvSpPr>
            <p:cNvPr id="5" name="Freeform 5"/>
            <p:cNvSpPr/>
            <p:nvPr/>
          </p:nvSpPr>
          <p:spPr>
            <a:xfrm>
              <a:off x="0" y="0"/>
              <a:ext cx="9330220" cy="1032371"/>
            </a:xfrm>
            <a:custGeom>
              <a:avLst/>
              <a:gdLst/>
              <a:ahLst/>
              <a:cxnLst/>
              <a:rect l="l" t="t" r="r" b="b"/>
              <a:pathLst>
                <a:path w="9330220" h="1032371">
                  <a:moveTo>
                    <a:pt x="0" y="0"/>
                  </a:moveTo>
                  <a:lnTo>
                    <a:pt x="9330220" y="0"/>
                  </a:lnTo>
                  <a:lnTo>
                    <a:pt x="9330220" y="1032371"/>
                  </a:lnTo>
                  <a:lnTo>
                    <a:pt x="0" y="1032371"/>
                  </a:lnTo>
                  <a:close/>
                </a:path>
              </a:pathLst>
            </a:custGeom>
            <a:solidFill>
              <a:srgbClr val="03989E"/>
            </a:solidFill>
          </p:spPr>
        </p:sp>
      </p:grpSp>
      <p:pic>
        <p:nvPicPr>
          <p:cNvPr id="6" name="Picture 6"/>
          <p:cNvPicPr>
            <a:picLocks noChangeAspect="1"/>
          </p:cNvPicPr>
          <p:nvPr/>
        </p:nvPicPr>
        <p:blipFill>
          <a:blip r:embed="rId2"/>
          <a:srcRect l="45891" r="4096"/>
          <a:stretch>
            <a:fillRect/>
          </a:stretch>
        </p:blipFill>
        <p:spPr>
          <a:xfrm>
            <a:off x="0" y="0"/>
            <a:ext cx="6942019" cy="9258300"/>
          </a:xfrm>
          <a:prstGeom prst="rect">
            <a:avLst/>
          </a:prstGeom>
        </p:spPr>
      </p:pic>
      <p:sp>
        <p:nvSpPr>
          <p:cNvPr id="7" name="TextBox 7"/>
          <p:cNvSpPr txBox="1"/>
          <p:nvPr/>
        </p:nvSpPr>
        <p:spPr>
          <a:xfrm>
            <a:off x="7468309" y="990348"/>
            <a:ext cx="10819691" cy="854074"/>
          </a:xfrm>
          <a:prstGeom prst="rect">
            <a:avLst/>
          </a:prstGeom>
        </p:spPr>
        <p:txBody>
          <a:bodyPr lIns="0" tIns="0" rIns="0" bIns="0" rtlCol="0" anchor="t">
            <a:spAutoFit/>
          </a:bodyPr>
          <a:lstStyle/>
          <a:p>
            <a:pPr>
              <a:lnSpc>
                <a:spcPts val="7000"/>
              </a:lnSpc>
            </a:pPr>
            <a:r>
              <a:rPr lang="en-US" sz="5000" spc="5">
                <a:solidFill>
                  <a:srgbClr val="FFFFFF"/>
                </a:solidFill>
                <a:latin typeface="Gordita Bold"/>
              </a:rPr>
              <a:t>POOL CHEMICAL SAFETY</a:t>
            </a:r>
          </a:p>
        </p:txBody>
      </p:sp>
      <p:sp>
        <p:nvSpPr>
          <p:cNvPr id="8" name="TextBox 8"/>
          <p:cNvSpPr txBox="1"/>
          <p:nvPr/>
        </p:nvSpPr>
        <p:spPr>
          <a:xfrm>
            <a:off x="7515934" y="2190058"/>
            <a:ext cx="8972828" cy="482175"/>
          </a:xfrm>
          <a:prstGeom prst="rect">
            <a:avLst/>
          </a:prstGeom>
        </p:spPr>
        <p:txBody>
          <a:bodyPr lIns="0" tIns="0" rIns="0" bIns="0" rtlCol="0" anchor="t">
            <a:spAutoFit/>
          </a:bodyPr>
          <a:lstStyle/>
          <a:p>
            <a:pPr>
              <a:lnSpc>
                <a:spcPts val="3873"/>
              </a:lnSpc>
            </a:pPr>
            <a:r>
              <a:rPr lang="en-US" sz="2766">
                <a:solidFill>
                  <a:srgbClr val="000000"/>
                </a:solidFill>
                <a:latin typeface="Roboto Bold"/>
              </a:rPr>
              <a:t>SAFE STORAGE AND DISPOSAL </a:t>
            </a:r>
          </a:p>
        </p:txBody>
      </p:sp>
      <p:sp>
        <p:nvSpPr>
          <p:cNvPr id="9" name="TextBox 9"/>
          <p:cNvSpPr txBox="1"/>
          <p:nvPr/>
        </p:nvSpPr>
        <p:spPr>
          <a:xfrm>
            <a:off x="17259300" y="9220200"/>
            <a:ext cx="580068" cy="347683"/>
          </a:xfrm>
          <a:prstGeom prst="rect">
            <a:avLst/>
          </a:prstGeom>
        </p:spPr>
        <p:txBody>
          <a:bodyPr lIns="0" tIns="0" rIns="0" bIns="0" rtlCol="0" anchor="t">
            <a:spAutoFit/>
          </a:bodyPr>
          <a:lstStyle/>
          <a:p>
            <a:pPr algn="ctr">
              <a:lnSpc>
                <a:spcPts val="2886"/>
              </a:lnSpc>
            </a:pPr>
            <a:r>
              <a:rPr lang="en-US" sz="2061">
                <a:solidFill>
                  <a:srgbClr val="000000"/>
                </a:solidFill>
                <a:latin typeface="Roboto"/>
              </a:rPr>
              <a:t>09</a:t>
            </a:r>
          </a:p>
        </p:txBody>
      </p:sp>
      <p:sp>
        <p:nvSpPr>
          <p:cNvPr id="10" name="TextBox 10"/>
          <p:cNvSpPr txBox="1"/>
          <p:nvPr/>
        </p:nvSpPr>
        <p:spPr>
          <a:xfrm>
            <a:off x="7645779" y="2641821"/>
            <a:ext cx="9903555" cy="6845079"/>
          </a:xfrm>
          <a:prstGeom prst="rect">
            <a:avLst/>
          </a:prstGeom>
        </p:spPr>
        <p:txBody>
          <a:bodyPr wrap="square" lIns="0" tIns="0" rIns="0" bIns="0" rtlCol="0" anchor="t">
            <a:spAutoFit/>
          </a:bodyPr>
          <a:lstStyle/>
          <a:p>
            <a:pPr>
              <a:lnSpc>
                <a:spcPts val="3600"/>
              </a:lnSpc>
            </a:pPr>
            <a:r>
              <a:rPr lang="en-US" sz="1600" b="1" spc="84" dirty="0">
                <a:solidFill>
                  <a:srgbClr val="000000"/>
                </a:solidFill>
                <a:latin typeface="Articulat" panose="020B0604020202020204" charset="0"/>
              </a:rPr>
              <a:t>STORAGE</a:t>
            </a:r>
          </a:p>
          <a:p>
            <a:pPr marL="388623" lvl="1" indent="-194312">
              <a:lnSpc>
                <a:spcPts val="2070"/>
              </a:lnSpc>
              <a:buFont typeface="Arial"/>
              <a:buChar char="•"/>
            </a:pPr>
            <a:r>
              <a:rPr lang="en-US" sz="1600" spc="84" dirty="0">
                <a:solidFill>
                  <a:srgbClr val="000000"/>
                </a:solidFill>
                <a:latin typeface="Articulat" panose="020B0604020202020204" charset="0"/>
              </a:rPr>
              <a:t>Follow product label directions for chemical storage.</a:t>
            </a:r>
          </a:p>
          <a:p>
            <a:pPr>
              <a:lnSpc>
                <a:spcPts val="2070"/>
              </a:lnSpc>
            </a:pPr>
            <a:endParaRPr lang="en-US" sz="1600" spc="84" dirty="0">
              <a:solidFill>
                <a:srgbClr val="000000"/>
              </a:solidFill>
              <a:latin typeface="Articulat" panose="020B0604020202020204" charset="0"/>
            </a:endParaRPr>
          </a:p>
          <a:p>
            <a:pPr marL="388623" lvl="1" indent="-194312">
              <a:lnSpc>
                <a:spcPts val="2070"/>
              </a:lnSpc>
              <a:buFont typeface="Arial"/>
              <a:buChar char="•"/>
            </a:pPr>
            <a:r>
              <a:rPr lang="en-US" sz="1600" spc="84" dirty="0">
                <a:solidFill>
                  <a:srgbClr val="000000"/>
                </a:solidFill>
                <a:latin typeface="Articulat" panose="020B0604020202020204" charset="0"/>
              </a:rPr>
              <a:t>Wear appropriate safety equipment (i.e., safety goggles, masks and gloves).</a:t>
            </a:r>
          </a:p>
          <a:p>
            <a:pPr>
              <a:lnSpc>
                <a:spcPts val="2070"/>
              </a:lnSpc>
            </a:pPr>
            <a:endParaRPr lang="en-US" sz="1600" spc="84" dirty="0">
              <a:solidFill>
                <a:srgbClr val="000000"/>
              </a:solidFill>
              <a:latin typeface="Articulat" panose="020B0604020202020204" charset="0"/>
            </a:endParaRPr>
          </a:p>
          <a:p>
            <a:pPr marL="388623" lvl="1" indent="-194312">
              <a:lnSpc>
                <a:spcPts val="2070"/>
              </a:lnSpc>
              <a:buFont typeface="Arial"/>
              <a:buChar char="•"/>
            </a:pPr>
            <a:r>
              <a:rPr lang="en-US" sz="1600" spc="84" dirty="0">
                <a:solidFill>
                  <a:srgbClr val="000000"/>
                </a:solidFill>
                <a:latin typeface="Articulat" panose="020B0604020202020204" charset="0"/>
              </a:rPr>
              <a:t>Separate incompatible chemicals (for example, acid and chlorine).</a:t>
            </a:r>
          </a:p>
          <a:p>
            <a:pPr>
              <a:lnSpc>
                <a:spcPts val="2070"/>
              </a:lnSpc>
            </a:pPr>
            <a:endParaRPr lang="en-US" sz="1600" spc="84" dirty="0">
              <a:solidFill>
                <a:srgbClr val="000000"/>
              </a:solidFill>
              <a:latin typeface="Articulat" panose="020B0604020202020204" charset="0"/>
            </a:endParaRPr>
          </a:p>
          <a:p>
            <a:pPr marL="388623" lvl="1" indent="-194312">
              <a:lnSpc>
                <a:spcPts val="2070"/>
              </a:lnSpc>
              <a:buFont typeface="Arial"/>
              <a:buChar char="•"/>
            </a:pPr>
            <a:r>
              <a:rPr lang="en-US" sz="1600" spc="84" dirty="0">
                <a:solidFill>
                  <a:srgbClr val="000000"/>
                </a:solidFill>
                <a:latin typeface="Articulat" panose="020B0604020202020204" charset="0"/>
              </a:rPr>
              <a:t>Lock chemicals up to protect people and animals.</a:t>
            </a:r>
          </a:p>
          <a:p>
            <a:pPr>
              <a:lnSpc>
                <a:spcPts val="2070"/>
              </a:lnSpc>
            </a:pPr>
            <a:endParaRPr lang="en-US" sz="1600" spc="84" dirty="0">
              <a:solidFill>
                <a:srgbClr val="000000"/>
              </a:solidFill>
              <a:latin typeface="Articulat" panose="020B0604020202020204" charset="0"/>
            </a:endParaRPr>
          </a:p>
          <a:p>
            <a:pPr marL="388623" lvl="1" indent="-194312">
              <a:lnSpc>
                <a:spcPts val="2070"/>
              </a:lnSpc>
              <a:buFont typeface="Arial"/>
              <a:buChar char="•"/>
            </a:pPr>
            <a:r>
              <a:rPr lang="en-US" sz="1600" spc="84" dirty="0">
                <a:solidFill>
                  <a:srgbClr val="000000"/>
                </a:solidFill>
                <a:latin typeface="Articulat" panose="020B0604020202020204" charset="0"/>
              </a:rPr>
              <a:t>Keep chemicals dry and don't mix different chemicals (i.e., different types of chlorine products).</a:t>
            </a:r>
          </a:p>
          <a:p>
            <a:pPr>
              <a:lnSpc>
                <a:spcPts val="2070"/>
              </a:lnSpc>
            </a:pPr>
            <a:endParaRPr lang="en-US" sz="1600" spc="84" dirty="0">
              <a:solidFill>
                <a:srgbClr val="000000"/>
              </a:solidFill>
              <a:latin typeface="Articulat" panose="020B0604020202020204" charset="0"/>
            </a:endParaRPr>
          </a:p>
          <a:p>
            <a:pPr marL="388623" lvl="1" indent="-194312">
              <a:lnSpc>
                <a:spcPts val="2070"/>
              </a:lnSpc>
              <a:buFont typeface="Arial"/>
              <a:buChar char="•"/>
            </a:pPr>
            <a:r>
              <a:rPr lang="en-US" sz="1600" spc="84" dirty="0">
                <a:solidFill>
                  <a:srgbClr val="000000"/>
                </a:solidFill>
                <a:latin typeface="Articulat" panose="020B0604020202020204" charset="0"/>
              </a:rPr>
              <a:t>Keep chemicals cool in a well-ventilated area away from direct sunlight.</a:t>
            </a:r>
          </a:p>
          <a:p>
            <a:pPr>
              <a:lnSpc>
                <a:spcPts val="2070"/>
              </a:lnSpc>
            </a:pPr>
            <a:endParaRPr lang="en-US" sz="1600" spc="84" dirty="0">
              <a:solidFill>
                <a:srgbClr val="000000"/>
              </a:solidFill>
              <a:latin typeface="Articulat" panose="020B0604020202020204" charset="0"/>
            </a:endParaRPr>
          </a:p>
          <a:p>
            <a:pPr marL="388623" lvl="1" indent="-194312">
              <a:lnSpc>
                <a:spcPts val="2070"/>
              </a:lnSpc>
              <a:buFont typeface="Arial"/>
              <a:buChar char="•"/>
            </a:pPr>
            <a:r>
              <a:rPr lang="en-US" sz="1600" spc="84" dirty="0">
                <a:solidFill>
                  <a:srgbClr val="000000"/>
                </a:solidFill>
                <a:latin typeface="Articulat" panose="020B0604020202020204" charset="0"/>
              </a:rPr>
              <a:t>Keep chemicals closed in original, labeled container.</a:t>
            </a:r>
          </a:p>
          <a:p>
            <a:pPr>
              <a:lnSpc>
                <a:spcPts val="2070"/>
              </a:lnSpc>
            </a:pPr>
            <a:endParaRPr lang="en-US" sz="1600" spc="84" dirty="0">
              <a:solidFill>
                <a:srgbClr val="000000"/>
              </a:solidFill>
              <a:latin typeface="Articulat" panose="020B0604020202020204" charset="0"/>
            </a:endParaRPr>
          </a:p>
          <a:p>
            <a:pPr marL="388623" lvl="1" indent="-194312">
              <a:lnSpc>
                <a:spcPts val="2070"/>
              </a:lnSpc>
              <a:buFont typeface="Arial"/>
              <a:buChar char="•"/>
            </a:pPr>
            <a:r>
              <a:rPr lang="en-US" sz="1600" spc="84" dirty="0">
                <a:solidFill>
                  <a:srgbClr val="000000"/>
                </a:solidFill>
                <a:latin typeface="Articulat" panose="020B0604020202020204" charset="0"/>
              </a:rPr>
              <a:t>Store liquid chemicals to prevent accidental contact (i.e., by leaking) with chemicals or substances stored below them</a:t>
            </a:r>
            <a:r>
              <a:rPr lang="en-US" sz="1600" spc="84" dirty="0" smtClean="0">
                <a:solidFill>
                  <a:srgbClr val="000000"/>
                </a:solidFill>
                <a:latin typeface="Articulat" panose="020B0604020202020204" charset="0"/>
              </a:rPr>
              <a:t>.</a:t>
            </a:r>
            <a:endParaRPr lang="en-US" sz="1600" spc="84" dirty="0">
              <a:solidFill>
                <a:srgbClr val="000000"/>
              </a:solidFill>
              <a:latin typeface="Articulat" panose="020B0604020202020204" charset="0"/>
            </a:endParaRPr>
          </a:p>
          <a:p>
            <a:pPr>
              <a:lnSpc>
                <a:spcPts val="3600"/>
              </a:lnSpc>
            </a:pPr>
            <a:r>
              <a:rPr lang="en-US" sz="1600" b="1" spc="84" dirty="0">
                <a:solidFill>
                  <a:srgbClr val="000000"/>
                </a:solidFill>
                <a:latin typeface="Articulat" panose="020B0604020202020204" charset="0"/>
              </a:rPr>
              <a:t>DISPOSAL</a:t>
            </a:r>
          </a:p>
          <a:p>
            <a:pPr marL="388623" lvl="1" indent="-194312">
              <a:lnSpc>
                <a:spcPts val="2070"/>
              </a:lnSpc>
              <a:buFont typeface="Arial"/>
              <a:buChar char="•"/>
            </a:pPr>
            <a:r>
              <a:rPr lang="en-US" sz="1600" spc="84" dirty="0">
                <a:solidFill>
                  <a:srgbClr val="000000"/>
                </a:solidFill>
                <a:latin typeface="Articulat" panose="020B0604020202020204" charset="0"/>
              </a:rPr>
              <a:t>Follow product label directions for safe disposal; never reuse containers.</a:t>
            </a:r>
          </a:p>
          <a:p>
            <a:pPr>
              <a:lnSpc>
                <a:spcPts val="2070"/>
              </a:lnSpc>
            </a:pPr>
            <a:endParaRPr lang="en-US" sz="1600" spc="84" dirty="0">
              <a:solidFill>
                <a:srgbClr val="000000"/>
              </a:solidFill>
              <a:latin typeface="Articulat" panose="020B0604020202020204" charset="0"/>
            </a:endParaRPr>
          </a:p>
          <a:p>
            <a:pPr marL="388623" lvl="1" indent="-194312">
              <a:lnSpc>
                <a:spcPts val="2070"/>
              </a:lnSpc>
              <a:buFont typeface="Arial"/>
              <a:buChar char="•"/>
            </a:pPr>
            <a:r>
              <a:rPr lang="en-US" sz="1600" spc="84" dirty="0">
                <a:solidFill>
                  <a:srgbClr val="000000"/>
                </a:solidFill>
                <a:latin typeface="Articulat" panose="020B0604020202020204" charset="0"/>
              </a:rPr>
              <a:t>Contact your local or state hazardous materials agency for proper disposal procedures for pool chemicals in unlabeled containers.</a:t>
            </a:r>
          </a:p>
          <a:p>
            <a:pPr algn="l">
              <a:lnSpc>
                <a:spcPts val="2340"/>
              </a:lnSpc>
            </a:pPr>
            <a:endParaRPr lang="en-US" sz="1600" spc="84" dirty="0">
              <a:solidFill>
                <a:srgbClr val="000000"/>
              </a:solidFill>
              <a:latin typeface="Articulat" panose="020B060402020202020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7567</Words>
  <Application>Microsoft Office PowerPoint</Application>
  <PresentationFormat>Custom</PresentationFormat>
  <Paragraphs>737</Paragraphs>
  <Slides>58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Arimo</vt:lpstr>
      <vt:lpstr>Roboto Bold</vt:lpstr>
      <vt:lpstr>Articulat</vt:lpstr>
      <vt:lpstr>Arial</vt:lpstr>
      <vt:lpstr>Gordita Bold</vt:lpstr>
      <vt:lpstr>Roboto</vt:lpstr>
      <vt:lpstr>Calibri</vt:lpstr>
      <vt:lpstr>Articulat Bold</vt:lpstr>
      <vt:lpstr>Arimo Italics</vt:lpstr>
      <vt:lpstr>Arimo Bold</vt:lpstr>
      <vt:lpstr>Articulat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220502_101 Critical Days of Summer 2022_Draft_v3</dc:title>
  <dc:creator>Slater, Stephanie J CIV USN COMNAVSAFECEN NOR VA (USA)</dc:creator>
  <cp:lastModifiedBy>Slater, Stephanie J CIV NAVSAFECEN, 521B</cp:lastModifiedBy>
  <cp:revision>9</cp:revision>
  <dcterms:created xsi:type="dcterms:W3CDTF">2006-08-16T00:00:00Z</dcterms:created>
  <dcterms:modified xsi:type="dcterms:W3CDTF">2022-05-12T19:58:40Z</dcterms:modified>
  <dc:identifier>DAE_jOIA0Yg</dc:identifier>
</cp:coreProperties>
</file>